
<file path=[Content_Types].xml><?xml version="1.0" encoding="utf-8"?>
<Types xmlns="http://schemas.openxmlformats.org/package/2006/content-types">
  <Default Extension="wav" ContentType="audio/x-wav"/>
  <Default Extension="png" ContentType="image/png"/>
  <Default Extension="tiff" ContentType="image/tif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autoCompressPictures="0">
  <p:sldMasterIdLst>
    <p:sldMasterId id="2147483648" r:id="rId1"/>
    <p:sldMasterId id="2147483657" r:id="rId3"/>
  </p:sldMasterIdLst>
  <p:notesMasterIdLst>
    <p:notesMasterId r:id="rId5"/>
  </p:notesMasterIdLst>
  <p:sldIdLst>
    <p:sldId id="256" r:id="rId4"/>
    <p:sldId id="696" r:id="rId6"/>
    <p:sldId id="697" r:id="rId7"/>
    <p:sldId id="668" r:id="rId8"/>
    <p:sldId id="670" r:id="rId9"/>
    <p:sldId id="671" r:id="rId10"/>
    <p:sldId id="672" r:id="rId11"/>
    <p:sldId id="674" r:id="rId12"/>
    <p:sldId id="676" r:id="rId13"/>
    <p:sldId id="677" r:id="rId14"/>
    <p:sldId id="705" r:id="rId15"/>
    <p:sldId id="700" r:id="rId16"/>
    <p:sldId id="701" r:id="rId17"/>
    <p:sldId id="702" r:id="rId18"/>
    <p:sldId id="703" r:id="rId19"/>
    <p:sldId id="698" r:id="rId20"/>
    <p:sldId id="699" r:id="rId21"/>
    <p:sldId id="678" r:id="rId22"/>
    <p:sldId id="646" r:id="rId23"/>
    <p:sldId id="614" r:id="rId24"/>
    <p:sldId id="609" r:id="rId25"/>
    <p:sldId id="647" r:id="rId26"/>
    <p:sldId id="648" r:id="rId27"/>
    <p:sldId id="271" r:id="rId28"/>
  </p:sldIdLst>
  <p:sldSz cx="12192000" cy="6858000"/>
  <p:notesSz cx="6797675" cy="992632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E827F9-2AB3-4C04-BF86-64A39D8649F7}" styleName="Table_0">
    <a:wholeTbl>
      <a:tcTxStyle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Style>
        <a:tcBdr/>
        <a:fill>
          <a:solidFill>
            <a:srgbClr val="CDD4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D4EA"/>
          </a:solidFill>
        </a:fill>
      </a:tcStyle>
    </a:band1V>
    <a:band2V>
      <a:tcStyle>
        <a:tcBdr/>
      </a:tcStyle>
    </a:band2V>
    <a:lastCol>
      <a:tcTxStyle b="on"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EFDAD97-9038-4B55-BFB6-4FDF1319768E}" styleName="Table_1">
    <a:wholeTbl>
      <a:tcTxStyle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/>
    <p:restoredTop sz="94407"/>
  </p:normalViewPr>
  <p:slideViewPr>
    <p:cSldViewPr snapToGrid="0">
      <p:cViewPr varScale="1">
        <p:scale>
          <a:sx n="123" d="100"/>
          <a:sy n="123" d="100"/>
        </p:scale>
        <p:origin x="352" y="192"/>
      </p:cViewPr>
      <p:guideLst>
        <p:guide orient="horz" pos="1880"/>
        <p:guide pos="2743"/>
        <p:guide orient="horz" pos="13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15" name="Google Shape;115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44" name="Google Shape;344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44" name="Google Shape;344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af65ee4b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g6af65ee4b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1" name="Google Shape;291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44" name="Google Shape;344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50" name="Google Shape;4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53" name="Google Shape;253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44" name="Google Shape;344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3088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/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925" y="3565525"/>
            <a:ext cx="10852150" cy="801370"/>
          </a:xfrm>
        </p:spPr>
        <p:txBody>
          <a:bodyPr lIns="101600" tIns="38100" rIns="76200" bIns="38100" anchor="ctr" anchorCtr="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58099" y="321312"/>
            <a:ext cx="9021782" cy="53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85"/>
              <a:buFont typeface="Calibri" panose="020F0502020204030204"/>
              <a:buNone/>
              <a:defRPr sz="2585">
                <a:solidFill>
                  <a:srgbClr val="0070C0"/>
                </a:solidFill>
                <a:latin typeface="微软雅黑" charset="0"/>
                <a:ea typeface="微软雅黑" charset="0"/>
                <a:cs typeface="Calibri" panose="020F0502020204030204"/>
                <a:sym typeface="Calibri" panose="020F0502020204030204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 hasCustomPrompt="1"/>
          </p:nvPr>
        </p:nvSpPr>
        <p:spPr>
          <a:xfrm>
            <a:off x="1344247" y="1207502"/>
            <a:ext cx="10009554" cy="4635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353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811"/>
              <a:buFont typeface="Noto Sans Symbols" panose="020B0502040504020204"/>
              <a:buChar char="■"/>
              <a:defRPr sz="1970" b="1" i="0">
                <a:latin typeface="微软雅黑" charset="0"/>
                <a:ea typeface="微软雅黑" charset="0"/>
                <a:cs typeface="Calibri" panose="020F0502020204030204"/>
                <a:sym typeface="Calibri" panose="020F0502020204030204"/>
              </a:defRPr>
            </a:lvl1pPr>
            <a:lvl2pPr marL="914400" lvl="1" indent="-34353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ts val="1811"/>
              <a:buFont typeface="Noto Sans Symbols" panose="020B0502040504020204"/>
              <a:buChar char="■"/>
              <a:defRPr sz="1800" b="0" i="0">
                <a:latin typeface="微软雅黑" charset="0"/>
                <a:ea typeface="微软雅黑" charset="0"/>
                <a:cs typeface="Calibri" panose="020F0502020204030204"/>
                <a:sym typeface="Calibri" panose="020F0502020204030204"/>
              </a:defRPr>
            </a:lvl2pPr>
            <a:lvl3pPr marL="1371600" lvl="2" indent="-35369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ts val="1969"/>
              <a:buFont typeface="Arial" panose="020B0604020202020204" pitchFamily="34" charset="0"/>
              <a:buChar char="•"/>
              <a:defRPr sz="1600" b="0" i="0">
                <a:latin typeface="微软雅黑" charset="0"/>
                <a:ea typeface="微软雅黑" charset="0"/>
                <a:cs typeface="Calibri" panose="020F0502020204030204"/>
                <a:sym typeface="Calibri" panose="020F0502020204030204"/>
              </a:defRPr>
            </a:lvl3pPr>
            <a:lvl4pPr marL="1828800" lvl="3" indent="-35369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969"/>
              <a:buFont typeface="Arial" panose="020B0604020202020204"/>
              <a:buChar char="−"/>
              <a:defRPr sz="19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lvl="4" indent="-35369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969"/>
              <a:buFont typeface="Arial" panose="020B0604020202020204"/>
              <a:buChar char="−"/>
              <a:defRPr sz="197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 dirty="0" err="1"/>
              <a:t>一级</a:t>
            </a:r>
            <a:endParaRPr lang="en-US" dirty="0"/>
          </a:p>
          <a:p>
            <a:pPr lvl="1"/>
            <a:r>
              <a:rPr lang="en-US" dirty="0" err="1"/>
              <a:t>二级</a:t>
            </a:r>
            <a:endParaRPr lang="en-US" dirty="0"/>
          </a:p>
          <a:p>
            <a:pPr lvl="2"/>
            <a:r>
              <a:rPr lang="en-US" dirty="0" err="1"/>
              <a:t>三级</a:t>
            </a:r>
            <a:endParaRPr lang="en-US" dirty="0"/>
          </a:p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638737" y="6323929"/>
            <a:ext cx="423723" cy="28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  <p:sp>
        <p:nvSpPr>
          <p:cNvPr id="27" name="Google Shape;27;p3"/>
          <p:cNvSpPr/>
          <p:nvPr/>
        </p:nvSpPr>
        <p:spPr>
          <a:xfrm>
            <a:off x="-2232074" y="0"/>
            <a:ext cx="1331742" cy="365126"/>
          </a:xfrm>
          <a:prstGeom prst="rect">
            <a:avLst/>
          </a:prstGeom>
          <a:solidFill>
            <a:srgbClr val="002131"/>
          </a:solidFill>
          <a:ln w="12700" cap="flat" cmpd="sng">
            <a:solidFill>
              <a:srgbClr val="00213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5"/>
              <a:buFont typeface="Arial" panose="020B0604020202020204"/>
              <a:buNone/>
            </a:pPr>
            <a:endParaRPr sz="22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-2232074" y="581175"/>
            <a:ext cx="1331742" cy="365126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5"/>
              <a:buFont typeface="Arial" panose="020B0604020202020204"/>
              <a:buNone/>
            </a:pPr>
            <a:endParaRPr sz="22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2232074" y="1162350"/>
            <a:ext cx="1331742" cy="365126"/>
          </a:xfrm>
          <a:prstGeom prst="rect">
            <a:avLst/>
          </a:prstGeom>
          <a:solidFill>
            <a:srgbClr val="7AF5ED"/>
          </a:solidFill>
          <a:ln w="12700" cap="flat" cmpd="sng">
            <a:solidFill>
              <a:srgbClr val="7AF5E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5"/>
              <a:buFont typeface="Arial" panose="020B0604020202020204"/>
              <a:buNone/>
            </a:pPr>
            <a:endParaRPr sz="22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-2232074" y="1743525"/>
            <a:ext cx="1331742" cy="365126"/>
          </a:xfrm>
          <a:prstGeom prst="rect">
            <a:avLst/>
          </a:prstGeom>
          <a:solidFill>
            <a:srgbClr val="59E9FF"/>
          </a:solidFill>
          <a:ln w="12700" cap="flat" cmpd="sng">
            <a:solidFill>
              <a:srgbClr val="59E9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5"/>
              <a:buFont typeface="Arial" panose="020B0604020202020204"/>
              <a:buNone/>
            </a:pPr>
            <a:endParaRPr sz="22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-2219569" y="2324700"/>
            <a:ext cx="1328615" cy="410006"/>
          </a:xfrm>
          <a:prstGeom prst="rect">
            <a:avLst/>
          </a:prstGeom>
          <a:solidFill>
            <a:srgbClr val="47C0FF"/>
          </a:solidFill>
          <a:ln w="12700" cap="flat" cmpd="sng">
            <a:solidFill>
              <a:srgbClr val="47C0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5"/>
              <a:buFont typeface="Arial" panose="020B0604020202020204"/>
              <a:buNone/>
            </a:pPr>
            <a:endParaRPr sz="2215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-2219569" y="2950756"/>
            <a:ext cx="1328615" cy="410006"/>
          </a:xfrm>
          <a:prstGeom prst="rect">
            <a:avLst/>
          </a:prstGeom>
          <a:solidFill>
            <a:srgbClr val="328FFF"/>
          </a:solidFill>
          <a:ln w="12700" cap="flat" cmpd="sng">
            <a:solidFill>
              <a:srgbClr val="328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5"/>
              <a:buFont typeface="Arial" panose="020B0604020202020204"/>
              <a:buNone/>
            </a:pPr>
            <a:endParaRPr sz="22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3" name="Google Shape;33;p3" descr="pasted-image.pd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82739" y="320727"/>
            <a:ext cx="478094" cy="491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11846131" y="5926138"/>
            <a:ext cx="36830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1022794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  <p:sp>
        <p:nvSpPr>
          <p:cNvPr id="41" name="Google Shape;41;p4"/>
          <p:cNvSpPr/>
          <p:nvPr/>
        </p:nvSpPr>
        <p:spPr>
          <a:xfrm>
            <a:off x="11022794" y="6308938"/>
            <a:ext cx="365108" cy="296650"/>
          </a:xfrm>
          <a:prstGeom prst="ellipse">
            <a:avLst/>
          </a:prstGeom>
          <a:solidFill>
            <a:srgbClr val="328FFF"/>
          </a:solidFill>
          <a:ln w="12700" cap="flat" cmpd="sng">
            <a:solidFill>
              <a:srgbClr val="328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5"/>
              <a:buFont typeface="Arial" panose="020B0604020202020204"/>
              <a:buNone/>
            </a:pPr>
            <a:endParaRPr sz="22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" name="Google Shape;42;p4"/>
          <p:cNvSpPr txBox="1"/>
          <p:nvPr/>
        </p:nvSpPr>
        <p:spPr>
          <a:xfrm>
            <a:off x="10964179" y="6319945"/>
            <a:ext cx="482340" cy="2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altLang="zh-CN"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1" i="0" u="none" strike="noStrike" cap="none">
              <a:solidFill>
                <a:srgbClr val="F2F2F2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3" name="Google Shape;43;p4" descr="pasted-image.pd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82739" y="320727"/>
            <a:ext cx="478094" cy="49138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/>
          <p:nvPr/>
        </p:nvSpPr>
        <p:spPr>
          <a:xfrm>
            <a:off x="857631" y="302719"/>
            <a:ext cx="8583355" cy="5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250" tIns="31250" rIns="31250" bIns="31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8"/>
              <a:buFont typeface="Arial" panose="020B0604020202020204"/>
              <a:buNone/>
            </a:pPr>
            <a:endParaRPr sz="2710" b="0" i="0" u="none" strike="noStrike" cap="none">
              <a:solidFill>
                <a:srgbClr val="0091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11846131" y="5926138"/>
            <a:ext cx="36830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11022794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4" name="Google Shape;5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11846131" y="5926138"/>
            <a:ext cx="36830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11022794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>
            <a:spLocks noGrp="1"/>
          </p:cNvSpPr>
          <p:nvPr>
            <p:ph type="ftr" idx="11"/>
          </p:nvPr>
        </p:nvSpPr>
        <p:spPr>
          <a:xfrm>
            <a:off x="11846131" y="5926138"/>
            <a:ext cx="36830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11022794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69" name="Google Shape;69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>
            <a:spLocks noGrp="1"/>
          </p:cNvSpPr>
          <p:nvPr>
            <p:ph type="ftr" idx="11"/>
          </p:nvPr>
        </p:nvSpPr>
        <p:spPr>
          <a:xfrm>
            <a:off x="11846131" y="5926138"/>
            <a:ext cx="36830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11022794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>
            <a:spLocks noGrp="1"/>
          </p:cNvSpPr>
          <p:nvPr>
            <p:ph type="ftr" idx="11"/>
          </p:nvPr>
        </p:nvSpPr>
        <p:spPr>
          <a:xfrm>
            <a:off x="11846131" y="5926138"/>
            <a:ext cx="36830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11022794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11846131" y="5926138"/>
            <a:ext cx="36830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11022794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5" name="Google Shape;85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11846131" y="5926138"/>
            <a:ext cx="36830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11022794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2" name="Google Shape;92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>
            <a:off x="11846131" y="5926138"/>
            <a:ext cx="36830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11022794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单击此处编辑正文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11846131" y="5926138"/>
            <a:ext cx="36830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11022794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竖排标题与文本">
  <p:cSld name="VERTICAL_TITLE_AND_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11846131" y="5926138"/>
            <a:ext cx="368300" cy="2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11022794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标题与项目符号">
  <p:cSld name="标题与项目符号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 panose="02000503000000020004"/>
              <a:buNone/>
              <a:defRPr sz="1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 panose="02000503000000020004"/>
              <a:buNone/>
              <a:defRPr sz="1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 panose="02000503000000020004"/>
              <a:buNone/>
              <a:defRPr sz="1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 panose="02000503000000020004"/>
              <a:buNone/>
              <a:defRPr sz="1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 panose="02000503000000020004"/>
              <a:buNone/>
              <a:defRPr sz="1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 panose="02000503000000020004"/>
              <a:buNone/>
              <a:defRPr sz="1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 panose="02000503000000020004"/>
              <a:buNone/>
              <a:defRPr sz="1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 panose="02000503000000020004"/>
              <a:buNone/>
              <a:defRPr sz="1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 panose="02000503000000020004"/>
              <a:buNone/>
              <a:defRPr sz="12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9pPr>
          </a:lstStyle>
          <a:p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05;p26"/>
          <p:cNvPicPr preferRelativeResize="0"/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6;p26"/>
          <p:cNvSpPr txBox="1"/>
          <p:nvPr userDrawn="1"/>
        </p:nvSpPr>
        <p:spPr>
          <a:xfrm>
            <a:off x="894000" y="1358200"/>
            <a:ext cx="8792400" cy="1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FFFFFF"/>
              </a:solidFill>
            </a:endParaRPr>
          </a:p>
        </p:txBody>
      </p:sp>
      <p:sp>
        <p:nvSpPr>
          <p:cNvPr id="8" name="Google Shape;17;p4"/>
          <p:cNvSpPr txBox="1">
            <a:spLocks noGrp="1"/>
          </p:cNvSpPr>
          <p:nvPr>
            <p:ph type="title"/>
          </p:nvPr>
        </p:nvSpPr>
        <p:spPr>
          <a:xfrm>
            <a:off x="571337" y="1899995"/>
            <a:ext cx="11389281" cy="750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4265"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0" name="Google Shape;17;p4"/>
          <p:cNvSpPr txBox="1"/>
          <p:nvPr userDrawn="1"/>
        </p:nvSpPr>
        <p:spPr>
          <a:xfrm>
            <a:off x="571337" y="3834793"/>
            <a:ext cx="11389281" cy="75033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3200" b="0" i="0" u="none" strike="noStrike" cap="none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Google Shape;18;p4"/>
          <p:cNvSpPr txBox="1">
            <a:spLocks noGrp="1"/>
          </p:cNvSpPr>
          <p:nvPr>
            <p:ph type="body" idx="1"/>
          </p:nvPr>
        </p:nvSpPr>
        <p:spPr>
          <a:xfrm>
            <a:off x="571336" y="3747361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>
                <a:solidFill>
                  <a:schemeClr val="bg1"/>
                </a:solidFill>
              </a:defRPr>
            </a:lvl1pPr>
            <a:lvl2pPr marL="1219200" lvl="1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2pPr>
            <a:lvl3pPr marL="1828800" lvl="2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3pPr>
            <a:lvl4pPr marL="2438400" lvl="3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4pPr>
            <a:lvl5pPr marL="3048000" lvl="4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5pPr>
            <a:lvl6pPr marL="3657600" lvl="5" indent="-423545">
              <a:spcBef>
                <a:spcPct val="427000"/>
              </a:spcBef>
              <a:spcAft>
                <a:spcPts val="0"/>
              </a:spcAft>
              <a:buSzPts val="1400"/>
              <a:buChar char="■"/>
              <a:defRPr/>
            </a:lvl6pPr>
            <a:lvl7pPr marL="4267200" lvl="6" indent="-423545">
              <a:spcBef>
                <a:spcPct val="427000"/>
              </a:spcBef>
              <a:spcAft>
                <a:spcPts val="0"/>
              </a:spcAft>
              <a:buSzPts val="1400"/>
              <a:buChar char="●"/>
              <a:defRPr/>
            </a:lvl7pPr>
            <a:lvl8pPr marL="4876800" lvl="7" indent="-423545">
              <a:spcBef>
                <a:spcPct val="427000"/>
              </a:spcBef>
              <a:spcAft>
                <a:spcPts val="0"/>
              </a:spcAft>
              <a:buSzPts val="1400"/>
              <a:buChar char="○"/>
              <a:defRPr/>
            </a:lvl8pPr>
            <a:lvl9pPr marL="5486400" lvl="8" indent="-423545">
              <a:spcBef>
                <a:spcPct val="4270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40105" y="727710"/>
            <a:ext cx="3931920" cy="1115060"/>
          </a:xfrm>
        </p:spPr>
        <p:txBody>
          <a:bodyPr anchor="ctr" anchorCtr="0"/>
          <a:lstStyle>
            <a:lvl1pPr>
              <a:defRPr sz="32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 hasCustomPrompt="1"/>
          </p:nvPr>
        </p:nvSpPr>
        <p:spPr>
          <a:xfrm>
            <a:off x="5138420" y="727710"/>
            <a:ext cx="6172200" cy="5403215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  <a:lvl2pPr marL="457200" indent="0">
              <a:buNone/>
              <a:defRPr sz="2400">
                <a:latin typeface="+mn-ea"/>
                <a:ea typeface="+mn-ea"/>
              </a:defRPr>
            </a:lvl2pPr>
            <a:lvl3pPr>
              <a:defRPr sz="2400">
                <a:latin typeface="+mn-ea"/>
                <a:ea typeface="+mn-ea"/>
              </a:defRPr>
            </a:lvl3pPr>
            <a:lvl4pPr>
              <a:defRPr sz="2400">
                <a:latin typeface="+mn-ea"/>
                <a:ea typeface="+mn-ea"/>
              </a:defRPr>
            </a:lvl4pPr>
            <a:lvl5pPr>
              <a:defRPr sz="2400">
                <a:latin typeface="+mn-ea"/>
                <a:ea typeface="+mn-ea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 hasCustomPrompt="1"/>
          </p:nvPr>
        </p:nvSpPr>
        <p:spPr>
          <a:xfrm>
            <a:off x="840105" y="2239645"/>
            <a:ext cx="3931920" cy="389191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4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>
              <a:sym typeface="+mn-ea"/>
            </a:endParaRPr>
          </a:p>
          <a:p>
            <a:pPr lvl="0"/>
            <a:r>
              <a:rPr lang="zh-CN" altLang="en-US">
                <a:sym typeface="+mn-ea"/>
              </a:rPr>
              <a:t>单击此处编辑正文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69925" y="5605145"/>
            <a:ext cx="10852150" cy="558165"/>
          </a:xfrm>
        </p:spPr>
        <p:txBody>
          <a:bodyPr/>
          <a:lstStyle>
            <a:lvl1pPr>
              <a:defRPr/>
            </a:lvl1pPr>
          </a:lstStyle>
          <a:p>
            <a:r>
              <a:rPr>
                <a:sym typeface="+mn-ea"/>
              </a:rPr>
              <a:t>单击此处编辑母版标题样式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69925" y="641350"/>
            <a:ext cx="10852150" cy="4556125"/>
          </a:xfrm>
        </p:spPr>
        <p:txBody>
          <a:bodyPr vert="horz" lIns="101600" tIns="0" rIns="82550" bIns="0" rtlCol="0">
            <a:noAutofit/>
          </a:bodyPr>
          <a:lstStyle>
            <a:lvl1pPr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1pPr>
            <a:lvl2pPr marL="457200" lvl="1" indent="0" defTabSz="914400">
              <a:buNone/>
              <a:tabLst>
                <a:tab pos="1609725" algn="l"/>
              </a:tabLst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2pPr>
            <a:lvl3pPr lvl="2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3pPr>
            <a:lvl4pPr lvl="3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4pPr>
            <a:lvl5pPr lvl="4" defTabSz="914400">
              <a:def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12196445" cy="686816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sz="half" idx="2" hasCustomPrompt="1"/>
          </p:nvPr>
        </p:nvSpPr>
        <p:spPr>
          <a:xfrm>
            <a:off x="467995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单击此处编辑正文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3" hasCustomPrompt="1"/>
          </p:nvPr>
        </p:nvSpPr>
        <p:spPr>
          <a:xfrm>
            <a:off x="6287770" y="565150"/>
            <a:ext cx="5400040" cy="57277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24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</a:t>
            </a:r>
            <a:r>
              <a:rPr>
                <a:sym typeface="+mn-ea"/>
              </a:rPr>
              <a:t>正文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623591"/>
            <a:ext cx="10852237" cy="899167"/>
          </a:xfrm>
        </p:spPr>
        <p:txBody>
          <a:bodyPr vert="horz" lIns="101600" tIns="38100" rIns="25400" bIns="38100" rtlCol="0" anchor="ctr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3200" b="0" i="0" u="none" strike="noStrike" kern="1200" cap="none" spc="600" normalizeH="0" baseline="0" noProof="1" dirty="0">
                <a:solidFill>
                  <a:schemeClr val="tx1"/>
                </a:solidFill>
                <a:effectLst/>
                <a:uFillTx/>
                <a:latin typeface="+mn-ea"/>
                <a:ea typeface="+mn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/>
        </p:nvSpPr>
        <p:spPr>
          <a:xfrm>
            <a:off x="857631" y="518369"/>
            <a:ext cx="8583355" cy="5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250" tIns="31250" rIns="31250" bIns="31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8"/>
              <a:buFont typeface="Arial" panose="020B0604020202020204"/>
              <a:buNone/>
            </a:pPr>
            <a:endParaRPr sz="2710" b="0" i="0" u="none" strike="noStrike" cap="none">
              <a:solidFill>
                <a:srgbClr val="0091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610541" y="6304955"/>
            <a:ext cx="482340" cy="2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  <p:pic>
        <p:nvPicPr>
          <p:cNvPr id="21" name="Google Shape;21;p2" descr="pasted-image.pdf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82739" y="320727"/>
            <a:ext cx="478094" cy="4913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857631" y="302719"/>
            <a:ext cx="8583355" cy="5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250" tIns="31250" rIns="31250" bIns="31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8"/>
              <a:buFont typeface="Arial" panose="020B0604020202020204"/>
              <a:buNone/>
            </a:pPr>
            <a:endParaRPr sz="2710" b="0" i="0" u="none" strike="noStrike" cap="none">
              <a:solidFill>
                <a:srgbClr val="0091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9" Type="http://schemas.openxmlformats.org/officeDocument/2006/relationships/theme" Target="../theme/theme2.xml"/><Relationship Id="rId18" Type="http://schemas.openxmlformats.org/officeDocument/2006/relationships/image" Target="../media/image1.png"/><Relationship Id="rId17" Type="http://schemas.openxmlformats.org/officeDocument/2006/relationships/image" Target="../media/image3.png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669882" y="58122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defTabSz="914400">
              <a:defRPr lang="zh-CN" altLang="en-US" sz="3200" dirty="0"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669925" y="1508125"/>
            <a:ext cx="10852150" cy="4749165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  <a:p>
            <a:pPr lvl="0"/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u="none" strike="noStrike" kern="1200" cap="none" spc="200" normalizeH="0">
          <a:solidFill>
            <a:schemeClr val="tx1"/>
          </a:solidFill>
          <a:uFillTx/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b="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665052" y="6308938"/>
            <a:ext cx="365108" cy="296650"/>
          </a:xfrm>
          <a:prstGeom prst="ellipse">
            <a:avLst/>
          </a:prstGeom>
          <a:solidFill>
            <a:srgbClr val="328FFF"/>
          </a:solidFill>
          <a:ln w="12700" cap="flat" cmpd="sng">
            <a:solidFill>
              <a:srgbClr val="328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15"/>
              <a:buFont typeface="Arial" panose="020B0604020202020204"/>
              <a:buNone/>
            </a:pPr>
            <a:endParaRPr sz="22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665052" y="6369050"/>
            <a:ext cx="3310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7"/>
          <a:srcRect/>
          <a:stretch>
            <a:fillRect/>
          </a:stretch>
        </p:blipFill>
        <p:spPr>
          <a:xfrm>
            <a:off x="10306238" y="164489"/>
            <a:ext cx="1798220" cy="64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 descr="pasted-image.pdf"/>
          <p:cNvPicPr preferRelativeResize="0"/>
          <p:nvPr/>
        </p:nvPicPr>
        <p:blipFill rotWithShape="1">
          <a:blip r:embed="rId18"/>
          <a:srcRect/>
          <a:stretch>
            <a:fillRect/>
          </a:stretch>
        </p:blipFill>
        <p:spPr>
          <a:xfrm>
            <a:off x="-82739" y="320727"/>
            <a:ext cx="478094" cy="49138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/>
        </p:nvSpPr>
        <p:spPr>
          <a:xfrm>
            <a:off x="857631" y="302719"/>
            <a:ext cx="8583355" cy="563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250" tIns="31250" rIns="31250" bIns="312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8"/>
              <a:buFont typeface="Arial" panose="020B0604020202020204"/>
              <a:buNone/>
            </a:pPr>
            <a:endParaRPr sz="2710" b="0" i="0" u="none" strike="noStrike" cap="none">
              <a:solidFill>
                <a:srgbClr val="0091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tiff"/><Relationship Id="rId1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4.tiff"/><Relationship Id="rId1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image" Target="../media/image25.tiff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16.xml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microsoft.com/office/2007/relationships/media" Target="../media/audio31.wav"/><Relationship Id="rId5" Type="http://schemas.openxmlformats.org/officeDocument/2006/relationships/audio" Target="../media/audio31.wav"/><Relationship Id="rId4" Type="http://schemas.openxmlformats.org/officeDocument/2006/relationships/image" Target="../media/image24.png"/><Relationship Id="rId3" Type="http://schemas.microsoft.com/office/2007/relationships/media" Target="../media/audio30.wav"/><Relationship Id="rId2" Type="http://schemas.openxmlformats.org/officeDocument/2006/relationships/audio" Target="../media/audio30.wav"/><Relationship Id="rId1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7.jpe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microsoft.com/office/2007/relationships/media" Target="../media/audio2.wav"/><Relationship Id="rId4" Type="http://schemas.openxmlformats.org/officeDocument/2006/relationships/audio" Target="../media/audio2.wav"/><Relationship Id="rId3" Type="http://schemas.openxmlformats.org/officeDocument/2006/relationships/image" Target="../media/image24.png"/><Relationship Id="rId2" Type="http://schemas.microsoft.com/office/2007/relationships/media" Target="../media/audio1.wav"/><Relationship Id="rId10" Type="http://schemas.openxmlformats.org/officeDocument/2006/relationships/notesSlide" Target="../notesSlides/notesSlide4.xml"/><Relationship Id="rId1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4.png"/><Relationship Id="rId7" Type="http://schemas.microsoft.com/office/2007/relationships/media" Target="../media/audio4.wav"/><Relationship Id="rId6" Type="http://schemas.openxmlformats.org/officeDocument/2006/relationships/audio" Target="../media/audio4.wav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microsoft.com/office/2007/relationships/media" Target="../media/audio3.wav"/><Relationship Id="rId1" Type="http://schemas.openxmlformats.org/officeDocument/2006/relationships/audio" Target="../media/audio3.wav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microsoft.com/office/2007/relationships/media" Target="../media/audio6.wav"/><Relationship Id="rId7" Type="http://schemas.openxmlformats.org/officeDocument/2006/relationships/audio" Target="../media/audio6.wav"/><Relationship Id="rId6" Type="http://schemas.openxmlformats.org/officeDocument/2006/relationships/image" Target="../media/image24.png"/><Relationship Id="rId5" Type="http://schemas.microsoft.com/office/2007/relationships/media" Target="../media/audio5.wav"/><Relationship Id="rId4" Type="http://schemas.openxmlformats.org/officeDocument/2006/relationships/audio" Target="../media/audio5.wav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microsoft.com/office/2007/relationships/media" Target="../media/audio9.wav"/><Relationship Id="rId7" Type="http://schemas.openxmlformats.org/officeDocument/2006/relationships/audio" Target="../media/audio9.wav"/><Relationship Id="rId6" Type="http://schemas.microsoft.com/office/2007/relationships/media" Target="../media/audio8.wav"/><Relationship Id="rId5" Type="http://schemas.openxmlformats.org/officeDocument/2006/relationships/audio" Target="../media/audio8.wav"/><Relationship Id="rId4" Type="http://schemas.openxmlformats.org/officeDocument/2006/relationships/image" Target="../media/image24.png"/><Relationship Id="rId3" Type="http://schemas.microsoft.com/office/2007/relationships/media" Target="../media/audio7.wav"/><Relationship Id="rId2" Type="http://schemas.openxmlformats.org/officeDocument/2006/relationships/audio" Target="../media/audio7.wav"/><Relationship Id="rId12" Type="http://schemas.openxmlformats.org/officeDocument/2006/relationships/slideLayout" Target="../slideLayouts/slideLayout12.xml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1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9" Type="http://schemas.microsoft.com/office/2007/relationships/media" Target="../media/audio13.wav"/><Relationship Id="rId8" Type="http://schemas.openxmlformats.org/officeDocument/2006/relationships/audio" Target="../media/audio13.wav"/><Relationship Id="rId7" Type="http://schemas.microsoft.com/office/2007/relationships/media" Target="../media/audio12.wav"/><Relationship Id="rId6" Type="http://schemas.openxmlformats.org/officeDocument/2006/relationships/audio" Target="../media/audio12.wav"/><Relationship Id="rId5" Type="http://schemas.microsoft.com/office/2007/relationships/media" Target="../media/audio11.wav"/><Relationship Id="rId4" Type="http://schemas.openxmlformats.org/officeDocument/2006/relationships/audio" Target="../media/audio11.wav"/><Relationship Id="rId3" Type="http://schemas.openxmlformats.org/officeDocument/2006/relationships/image" Target="../media/image24.png"/><Relationship Id="rId26" Type="http://schemas.openxmlformats.org/officeDocument/2006/relationships/slideLayout" Target="../slideLayouts/slideLayout10.xml"/><Relationship Id="rId25" Type="http://schemas.microsoft.com/office/2007/relationships/media" Target="../media/audio20.wav"/><Relationship Id="rId24" Type="http://schemas.openxmlformats.org/officeDocument/2006/relationships/audio" Target="../media/audio20.wav"/><Relationship Id="rId23" Type="http://schemas.microsoft.com/office/2007/relationships/media" Target="../media/audio19.wav"/><Relationship Id="rId22" Type="http://schemas.openxmlformats.org/officeDocument/2006/relationships/audio" Target="../media/audio19.wav"/><Relationship Id="rId21" Type="http://schemas.microsoft.com/office/2007/relationships/media" Target="../media/audio18.wav"/><Relationship Id="rId20" Type="http://schemas.openxmlformats.org/officeDocument/2006/relationships/audio" Target="../media/audio18.wav"/><Relationship Id="rId2" Type="http://schemas.microsoft.com/office/2007/relationships/media" Target="../media/audio10.wav"/><Relationship Id="rId19" Type="http://schemas.microsoft.com/office/2007/relationships/media" Target="../media/audio3.wav"/><Relationship Id="rId18" Type="http://schemas.openxmlformats.org/officeDocument/2006/relationships/audio" Target="../media/audio3.wav"/><Relationship Id="rId17" Type="http://schemas.microsoft.com/office/2007/relationships/media" Target="../media/audio17.wav"/><Relationship Id="rId16" Type="http://schemas.openxmlformats.org/officeDocument/2006/relationships/audio" Target="../media/audio17.wav"/><Relationship Id="rId15" Type="http://schemas.microsoft.com/office/2007/relationships/media" Target="../media/audio16.wav"/><Relationship Id="rId14" Type="http://schemas.openxmlformats.org/officeDocument/2006/relationships/audio" Target="../media/audio16.wav"/><Relationship Id="rId13" Type="http://schemas.microsoft.com/office/2007/relationships/media" Target="../media/audio15.wav"/><Relationship Id="rId12" Type="http://schemas.openxmlformats.org/officeDocument/2006/relationships/audio" Target="../media/audio15.wav"/><Relationship Id="rId11" Type="http://schemas.microsoft.com/office/2007/relationships/media" Target="../media/audio14.wav"/><Relationship Id="rId10" Type="http://schemas.openxmlformats.org/officeDocument/2006/relationships/audio" Target="../media/audio14.wav"/><Relationship Id="rId1" Type="http://schemas.openxmlformats.org/officeDocument/2006/relationships/audio" Target="../media/audio10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 descr="171538288468_.pic_hd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 descr="141539223396_.pic_hd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615462" y="122448"/>
            <a:ext cx="4806463" cy="21356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8;p16"/>
          <p:cNvSpPr txBox="1">
            <a:spLocks noGrp="1"/>
          </p:cNvSpPr>
          <p:nvPr/>
        </p:nvSpPr>
        <p:spPr>
          <a:xfrm>
            <a:off x="890270" y="2380615"/>
            <a:ext cx="5814695" cy="18529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31"/>
              <a:buFont typeface="Arial" panose="020B0604020202020204"/>
              <a:buNone/>
            </a:pPr>
            <a:r>
              <a:rPr lang="en-US" altLang="zh-CN" sz="3600" b="1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AI</a:t>
            </a:r>
            <a:r>
              <a:rPr lang="zh-CN" altLang="en-US" sz="3600" b="1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降噪算法及语音芯片</a:t>
            </a:r>
            <a:endParaRPr lang="zh-CN" altLang="en-US" sz="3600" b="1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31"/>
              <a:buFont typeface="Arial" panose="020B0604020202020204"/>
              <a:buNone/>
            </a:pPr>
            <a:r>
              <a:rPr lang="zh-CN" altLang="en-US" sz="3600" b="1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方案介绍</a:t>
            </a:r>
            <a:endParaRPr lang="en-US" altLang="zh-CN" dirty="0">
              <a:solidFill>
                <a:schemeClr val="lt1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31"/>
              <a:buFont typeface="Arial" panose="020B0604020202020204"/>
              <a:buNone/>
            </a:pPr>
            <a:endParaRPr sz="36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31"/>
              <a:buFont typeface="Arial" panose="020B0604020202020204"/>
              <a:buNone/>
            </a:pPr>
            <a:endParaRPr sz="36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073150" y="4425315"/>
            <a:ext cx="715010" cy="1196340"/>
            <a:chOff x="2275" y="7030"/>
            <a:chExt cx="1126" cy="1884"/>
          </a:xfrm>
        </p:grpSpPr>
        <p:pic>
          <p:nvPicPr>
            <p:cNvPr id="5" name="图片 4" descr="tonghua-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" y="7030"/>
              <a:ext cx="1100" cy="110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275" y="8432"/>
              <a:ext cx="111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solidFill>
                    <a:schemeClr val="bg1"/>
                  </a:solidFill>
                </a:rPr>
                <a:t>AI</a:t>
              </a:r>
              <a:r>
                <a:rPr lang="zh-CN" altLang="en-US">
                  <a:solidFill>
                    <a:schemeClr val="bg1"/>
                  </a:solidFill>
                </a:rPr>
                <a:t>降噪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023745" y="4518025"/>
            <a:ext cx="1014730" cy="1103630"/>
            <a:chOff x="3772" y="7176"/>
            <a:chExt cx="1598" cy="1738"/>
          </a:xfrm>
        </p:grpSpPr>
        <p:pic>
          <p:nvPicPr>
            <p:cNvPr id="4" name="图片 3" descr="maikefe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7" y="7176"/>
              <a:ext cx="808" cy="80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772" y="8432"/>
              <a:ext cx="159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语音唤醒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220085" y="4518025"/>
            <a:ext cx="1107440" cy="1103630"/>
            <a:chOff x="5656" y="7176"/>
            <a:chExt cx="1744" cy="1738"/>
          </a:xfrm>
        </p:grpSpPr>
        <p:pic>
          <p:nvPicPr>
            <p:cNvPr id="3" name="图片 2" descr="comment-full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4" y="7176"/>
              <a:ext cx="808" cy="808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656" y="8432"/>
              <a:ext cx="174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>
                  <a:solidFill>
                    <a:schemeClr val="bg1"/>
                  </a:solidFill>
                  <a:ea typeface="宋体" charset="0"/>
                </a:rPr>
                <a:t>离线命令词</a:t>
              </a:r>
              <a:endParaRPr lang="zh-CN">
                <a:solidFill>
                  <a:schemeClr val="bg1"/>
                </a:solidFill>
                <a:ea typeface="宋体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585970" y="4518025"/>
            <a:ext cx="852170" cy="1103630"/>
            <a:chOff x="7807" y="7176"/>
            <a:chExt cx="1342" cy="1738"/>
          </a:xfrm>
        </p:grpSpPr>
        <p:pic>
          <p:nvPicPr>
            <p:cNvPr id="6" name="图片 5" descr="TTSwenzizhuanyuyin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3" y="7176"/>
              <a:ext cx="809" cy="80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807" y="8432"/>
              <a:ext cx="134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>
                  <a:solidFill>
                    <a:schemeClr val="bg1"/>
                  </a:solidFill>
                </a:rPr>
                <a:t>离线</a:t>
              </a:r>
              <a:r>
                <a:rPr lang="en-US" altLang="zh-CN">
                  <a:solidFill>
                    <a:schemeClr val="bg1"/>
                  </a:solidFill>
                </a:rPr>
                <a:t>tts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888480" y="122555"/>
            <a:ext cx="5098415" cy="6518275"/>
            <a:chOff x="8882" y="193"/>
            <a:chExt cx="8029" cy="10265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7"/>
            <a:srcRect l="2147" t="1977" r="14770" b="1977"/>
            <a:stretch>
              <a:fillRect/>
            </a:stretch>
          </p:blipFill>
          <p:spPr>
            <a:xfrm>
              <a:off x="13041" y="4580"/>
              <a:ext cx="3870" cy="587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70" h="5879">
                  <a:moveTo>
                    <a:pt x="0" y="0"/>
                  </a:moveTo>
                  <a:lnTo>
                    <a:pt x="3870" y="0"/>
                  </a:lnTo>
                  <a:lnTo>
                    <a:pt x="3870" y="5879"/>
                  </a:lnTo>
                  <a:lnTo>
                    <a:pt x="0" y="587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/>
            <a:srcRect t="8348" r="2077" b="8348"/>
            <a:stretch>
              <a:fillRect/>
            </a:stretch>
          </p:blipFill>
          <p:spPr>
            <a:xfrm>
              <a:off x="9840" y="193"/>
              <a:ext cx="7071" cy="4141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71" h="4141">
                  <a:moveTo>
                    <a:pt x="627" y="0"/>
                  </a:moveTo>
                  <a:lnTo>
                    <a:pt x="7071" y="10"/>
                  </a:lnTo>
                  <a:lnTo>
                    <a:pt x="7071" y="4121"/>
                  </a:lnTo>
                  <a:lnTo>
                    <a:pt x="0" y="4141"/>
                  </a:lnTo>
                  <a:lnTo>
                    <a:pt x="627" y="0"/>
                  </a:lnTo>
                  <a:close/>
                </a:path>
              </a:pathLst>
            </a:cu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9"/>
            <a:srcRect l="11975" t="994" r="21917"/>
            <a:stretch>
              <a:fillRect/>
            </a:stretch>
          </p:blipFill>
          <p:spPr>
            <a:xfrm>
              <a:off x="8882" y="4580"/>
              <a:ext cx="3870" cy="5879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70" h="5879">
                  <a:moveTo>
                    <a:pt x="895" y="18"/>
                  </a:moveTo>
                  <a:lnTo>
                    <a:pt x="3870" y="0"/>
                  </a:lnTo>
                  <a:lnTo>
                    <a:pt x="3870" y="5879"/>
                  </a:lnTo>
                  <a:lnTo>
                    <a:pt x="0" y="5879"/>
                  </a:lnTo>
                  <a:lnTo>
                    <a:pt x="895" y="18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099" y="321312"/>
            <a:ext cx="9021782" cy="534984"/>
          </a:xfrm>
        </p:spPr>
        <p:txBody>
          <a:bodyPr/>
          <a:lstStyle/>
          <a:p>
            <a:r>
              <a:rPr lang="zh-CN" altLang="en-US"/>
              <a:t>语音唤醒自定义模型：</a:t>
            </a:r>
            <a:r>
              <a:rPr lang="en-US" altLang="zh-CN"/>
              <a:t>OVKWS</a:t>
            </a:r>
            <a:r>
              <a:rPr lang="zh-CN" altLang="en-US"/>
              <a:t>模型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  <p:sp>
        <p:nvSpPr>
          <p:cNvPr id="32" name="文本框 31"/>
          <p:cNvSpPr txBox="1"/>
          <p:nvPr/>
        </p:nvSpPr>
        <p:spPr>
          <a:xfrm>
            <a:off x="558165" y="2795905"/>
            <a:ext cx="7371715" cy="235331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</a:rPr>
              <a:t>一般</a:t>
            </a:r>
            <a:r>
              <a: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</a:rPr>
              <a:t>AI</a:t>
            </a:r>
            <a:r>
              <a:rPr lang="zh-CN" altLang="en-US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</a:rPr>
              <a:t>和声学算法公司的定义唤醒词直接修改文本，未专门适配客户外观结构，导致自定义的唤醒词和命令词唤醒率低、误唤醒率高。</a:t>
            </a:r>
            <a:endParaRPr lang="zh-CN" altLang="en-US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</a:rPr>
              <a:t>而出门问问的</a:t>
            </a:r>
            <a:r>
              <a: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</a:rPr>
              <a:t>OVKWS</a:t>
            </a:r>
            <a:r>
              <a:rPr lang="zh-CN" altLang="en-US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</a:rPr>
              <a:t>模型，根据客户的外观结构，提供训练子集，在声学实验室播放样音，录制</a:t>
            </a:r>
            <a:r>
              <a: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</a:rPr>
              <a:t>100</a:t>
            </a:r>
            <a:r>
              <a:rPr lang="zh-CN" altLang="en-US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</a:rPr>
              <a:t>小时之后，经过问问自动化训练工具训练，仅需几天时间就可以训练出一套根据外观结构的声学唤醒算法。并且具备泛化能力，该设备上可自定义命令词。唤醒率和误唤醒率 都有非常高的保障。</a:t>
            </a:r>
            <a:endParaRPr lang="zh-CN" altLang="en-US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58165" y="1663700"/>
            <a:ext cx="11135360" cy="853440"/>
            <a:chOff x="879" y="3193"/>
            <a:chExt cx="17536" cy="1344"/>
          </a:xfrm>
        </p:grpSpPr>
        <p:sp>
          <p:nvSpPr>
            <p:cNvPr id="6" name="矩形 5"/>
            <p:cNvSpPr/>
            <p:nvPr/>
          </p:nvSpPr>
          <p:spPr>
            <a:xfrm>
              <a:off x="879" y="3193"/>
              <a:ext cx="3466" cy="134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493" y="3193"/>
              <a:ext cx="3466" cy="134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107" y="3193"/>
              <a:ext cx="3466" cy="134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4523" y="3654"/>
              <a:ext cx="792" cy="42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9137" y="3655"/>
              <a:ext cx="792" cy="42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13865" y="3654"/>
              <a:ext cx="792" cy="42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949" y="3194"/>
              <a:ext cx="3466" cy="134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38" y="3624"/>
              <a:ext cx="267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Arial Bold" panose="020B0604020202020204" charset="0"/>
                </a:rPr>
                <a:t>新外形设备翻录</a:t>
              </a:r>
              <a:endParaRPr lang="zh-CN" altLang="en-US" sz="1600" b="1">
                <a:solidFill>
                  <a:schemeClr val="bg1"/>
                </a:solidFill>
                <a:latin typeface="Arial Bold" panose="020B060402020202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611" y="3655"/>
              <a:ext cx="327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sz="1600" b="1">
                  <a:solidFill>
                    <a:schemeClr val="bg1"/>
                  </a:solidFill>
                  <a:latin typeface="Arial Bold" panose="020B0604020202020204" charset="0"/>
                  <a:ea typeface="宋体" charset="0"/>
                </a:rPr>
                <a:t>翻录数据自动化训练</a:t>
              </a:r>
              <a:endParaRPr lang="zh-CN" sz="1600" b="1">
                <a:solidFill>
                  <a:schemeClr val="bg1"/>
                </a:solidFill>
                <a:latin typeface="Arial Bold" panose="020B0604020202020204" charset="0"/>
                <a:ea typeface="宋体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482" y="3477"/>
              <a:ext cx="24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Arial Bold" panose="020B0604020202020204" charset="0"/>
                </a:rPr>
                <a:t>新设备上自定义命令词</a:t>
              </a:r>
              <a:endParaRPr lang="zh-CN" altLang="en-US" sz="1600" b="1">
                <a:solidFill>
                  <a:schemeClr val="bg1"/>
                </a:solidFill>
                <a:latin typeface="Arial Bold" panose="020B06040202020202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406" y="3461"/>
              <a:ext cx="298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chemeClr val="bg1"/>
                  </a:solidFill>
                  <a:latin typeface="Arial Bold" panose="020B0604020202020204" charset="0"/>
                </a:rPr>
                <a:t>生成该设备专门</a:t>
              </a:r>
              <a:r>
                <a:rPr lang="en-US" altLang="zh-CN" sz="1600" b="1">
                  <a:solidFill>
                    <a:schemeClr val="bg1"/>
                  </a:solidFill>
                  <a:latin typeface="Arial Bold" panose="020B0604020202020204" charset="0"/>
                </a:rPr>
                <a:t>OVKWS</a:t>
              </a:r>
              <a:r>
                <a:rPr lang="zh-CN" altLang="en-US" sz="1600" b="1">
                  <a:solidFill>
                    <a:schemeClr val="bg1"/>
                  </a:solidFill>
                  <a:latin typeface="Arial Bold" panose="020B0604020202020204" charset="0"/>
                  <a:ea typeface="宋体" charset="0"/>
                </a:rPr>
                <a:t>模型</a:t>
              </a:r>
              <a:endParaRPr lang="zh-CN" altLang="en-US" sz="1600" b="1">
                <a:solidFill>
                  <a:schemeClr val="bg1"/>
                </a:solidFill>
                <a:latin typeface="Arial Bold" panose="020B0604020202020204" charset="0"/>
                <a:ea typeface="宋体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804275" y="3011170"/>
            <a:ext cx="254000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rPr>
              <a:t>已支持的高性能唤醒词：</a:t>
            </a:r>
            <a:endParaRPr lang="zh-CN" altLang="en-US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  <a:sym typeface="+mn-ea"/>
            </a:endParaRPr>
          </a:p>
          <a:p>
            <a:pPr algn="l"/>
            <a:endParaRPr lang="zh-CN" altLang="en-US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  <a:sym typeface="+mn-ea"/>
            </a:endParaRPr>
          </a:p>
          <a:p>
            <a:pPr algn="l"/>
            <a:r>
              <a: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rPr>
              <a:t>1 - </a:t>
            </a:r>
            <a:r>
              <a:rPr lang="zh-CN" altLang="en-US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rPr>
              <a:t>你好小问</a:t>
            </a:r>
            <a:endParaRPr lang="zh-CN" altLang="en-US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  <a:sym typeface="+mn-ea"/>
            </a:endParaRPr>
          </a:p>
          <a:p>
            <a:pPr algn="l"/>
            <a:r>
              <a: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rPr>
              <a:t>2 - Hi siri</a:t>
            </a:r>
            <a:endParaRPr lang="en-US" altLang="zh-CN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  <a:sym typeface="+mn-ea"/>
            </a:endParaRPr>
          </a:p>
          <a:p>
            <a:pPr algn="l"/>
            <a:r>
              <a: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rPr>
              <a:t>3 - Hi Tico</a:t>
            </a:r>
            <a:endParaRPr lang="en-US" altLang="zh-CN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59190" y="4281170"/>
            <a:ext cx="3220720" cy="2223135"/>
            <a:chOff x="11542" y="4176"/>
            <a:chExt cx="5072" cy="3501"/>
          </a:xfrm>
        </p:grpSpPr>
        <p:sp>
          <p:nvSpPr>
            <p:cNvPr id="19" name="文本框 18"/>
            <p:cNvSpPr txBox="1"/>
            <p:nvPr/>
          </p:nvSpPr>
          <p:spPr>
            <a:xfrm>
              <a:off x="11542" y="4819"/>
              <a:ext cx="2400" cy="28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en-US" altLang="zh-CN" dirty="0">
                  <a:solidFill>
                    <a:srgbClr val="414143"/>
                  </a:solidFill>
                  <a:latin typeface="Arial Regular" panose="020B0604020202020204" charset="0"/>
                  <a:ea typeface="微软雅黑" charset="-122"/>
                  <a:cs typeface="Arial Regular" panose="020B0604020202020204" charset="0"/>
                  <a:sym typeface="+mn-ea"/>
                </a:rPr>
                <a:t>1 - 下一首</a:t>
              </a:r>
              <a:endPara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endParaRPr>
            </a:p>
            <a:p>
              <a:pPr algn="l"/>
              <a:r>
                <a:rPr lang="en-US" altLang="zh-CN" dirty="0">
                  <a:solidFill>
                    <a:srgbClr val="414143"/>
                  </a:solidFill>
                  <a:latin typeface="Arial Regular" panose="020B0604020202020204" charset="0"/>
                  <a:ea typeface="微软雅黑" charset="-122"/>
                  <a:cs typeface="Arial Regular" panose="020B0604020202020204" charset="0"/>
                  <a:sym typeface="+mn-ea"/>
                </a:rPr>
                <a:t>2 - 开始播放</a:t>
              </a:r>
              <a:endPara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endParaRPr>
            </a:p>
            <a:p>
              <a:pPr algn="l"/>
              <a:r>
                <a:rPr lang="en-US" altLang="zh-CN" dirty="0">
                  <a:solidFill>
                    <a:srgbClr val="414143"/>
                  </a:solidFill>
                  <a:latin typeface="Arial Regular" panose="020B0604020202020204" charset="0"/>
                  <a:ea typeface="微软雅黑" charset="-122"/>
                  <a:cs typeface="Arial Regular" panose="020B0604020202020204" charset="0"/>
                  <a:sym typeface="+mn-ea"/>
                </a:rPr>
                <a:t>3 - 停止播放</a:t>
              </a:r>
              <a:endPara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endParaRPr>
            </a:p>
            <a:p>
              <a:pPr algn="l"/>
              <a:r>
                <a:rPr lang="en-US" altLang="zh-CN" dirty="0">
                  <a:solidFill>
                    <a:srgbClr val="414143"/>
                  </a:solidFill>
                  <a:latin typeface="Arial Regular" panose="020B0604020202020204" charset="0"/>
                  <a:ea typeface="微软雅黑" charset="-122"/>
                  <a:cs typeface="Arial Regular" panose="020B0604020202020204" charset="0"/>
                  <a:sym typeface="+mn-ea"/>
                </a:rPr>
                <a:t>4 - 接听</a:t>
              </a:r>
              <a:endPara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endParaRPr>
            </a:p>
            <a:p>
              <a:pPr algn="l"/>
              <a:r>
                <a:rPr lang="en-US" altLang="zh-CN" dirty="0">
                  <a:solidFill>
                    <a:srgbClr val="414143"/>
                  </a:solidFill>
                  <a:latin typeface="Arial Regular" panose="020B0604020202020204" charset="0"/>
                  <a:ea typeface="微软雅黑" charset="-122"/>
                  <a:cs typeface="Arial Regular" panose="020B0604020202020204" charset="0"/>
                  <a:sym typeface="+mn-ea"/>
                </a:rPr>
                <a:t>5 - 挂断</a:t>
              </a:r>
              <a:endPara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endParaRPr>
            </a:p>
            <a:p>
              <a:pPr algn="l"/>
              <a:r>
                <a:rPr lang="en-US" altLang="zh-CN" dirty="0">
                  <a:solidFill>
                    <a:srgbClr val="414143"/>
                  </a:solidFill>
                  <a:latin typeface="Arial Regular" panose="020B0604020202020204" charset="0"/>
                  <a:ea typeface="微软雅黑" charset="-122"/>
                  <a:cs typeface="Arial Regular" panose="020B0604020202020204" charset="0"/>
                  <a:sym typeface="+mn-ea"/>
                </a:rPr>
                <a:t>6 - 增大音量</a:t>
              </a:r>
              <a:endPara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endParaRPr>
            </a:p>
            <a:p>
              <a:pPr algn="l"/>
              <a:r>
                <a:rPr lang="en-US" altLang="zh-CN" dirty="0">
                  <a:solidFill>
                    <a:srgbClr val="414143"/>
                  </a:solidFill>
                  <a:latin typeface="Arial Regular" panose="020B0604020202020204" charset="0"/>
                  <a:ea typeface="微软雅黑" charset="-122"/>
                  <a:cs typeface="Arial Regular" panose="020B0604020202020204" charset="0"/>
                  <a:sym typeface="+mn-ea"/>
                </a:rPr>
                <a:t>7 - 减小音量</a:t>
              </a:r>
              <a:endPara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endParaRPr>
            </a:p>
            <a:p>
              <a:pPr algn="l"/>
              <a:r>
                <a:rPr lang="en-US" altLang="zh-CN" dirty="0">
                  <a:solidFill>
                    <a:srgbClr val="414143"/>
                  </a:solidFill>
                  <a:latin typeface="Arial Regular" panose="020B0604020202020204" charset="0"/>
                  <a:ea typeface="微软雅黑" charset="-122"/>
                  <a:cs typeface="Arial Regular" panose="020B0604020202020204" charset="0"/>
                  <a:sym typeface="+mn-ea"/>
                </a:rPr>
                <a:t>8 - 上一首</a:t>
              </a:r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942" y="4819"/>
              <a:ext cx="2673" cy="28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/>
                <a:t>1 - next song</a:t>
              </a:r>
              <a:endParaRPr lang="zh-CN" altLang="en-US"/>
            </a:p>
            <a:p>
              <a:r>
                <a:rPr lang="zh-CN" altLang="en-US"/>
                <a:t>2 - play music</a:t>
              </a:r>
              <a:endParaRPr lang="zh-CN" altLang="en-US"/>
            </a:p>
            <a:p>
              <a:r>
                <a:rPr lang="zh-CN" altLang="en-US"/>
                <a:t>3 - pause music</a:t>
              </a:r>
              <a:endParaRPr lang="zh-CN" altLang="en-US"/>
            </a:p>
            <a:p>
              <a:r>
                <a:rPr lang="zh-CN" altLang="en-US"/>
                <a:t>4 - previous song</a:t>
              </a:r>
              <a:endParaRPr lang="zh-CN" altLang="en-US"/>
            </a:p>
            <a:p>
              <a:r>
                <a:rPr lang="zh-CN" altLang="en-US"/>
                <a:t>5 - volume up</a:t>
              </a:r>
              <a:endParaRPr lang="zh-CN" altLang="en-US"/>
            </a:p>
            <a:p>
              <a:r>
                <a:rPr lang="zh-CN" altLang="en-US"/>
                <a:t>6 - volume down</a:t>
              </a:r>
              <a:endParaRPr lang="zh-CN" altLang="en-US"/>
            </a:p>
            <a:p>
              <a:r>
                <a:rPr lang="en-US" altLang="zh-CN">
                  <a:sym typeface="+mn-ea"/>
                </a:rPr>
                <a:t>7</a:t>
              </a:r>
              <a:r>
                <a:rPr lang="zh-CN" altLang="en-US">
                  <a:sym typeface="+mn-ea"/>
                </a:rPr>
                <a:t> -</a:t>
              </a:r>
              <a:r>
                <a:rPr lang="en-US" altLang="zh-CN">
                  <a:sym typeface="+mn-ea"/>
                </a:rPr>
                <a:t>pick up</a:t>
              </a:r>
              <a:endParaRPr lang="zh-CN" altLang="en-US"/>
            </a:p>
            <a:p>
              <a:r>
                <a:rPr lang="en-US" altLang="zh-CN">
                  <a:sym typeface="+mn-ea"/>
                </a:rPr>
                <a:t>8</a:t>
              </a:r>
              <a:r>
                <a:rPr lang="zh-CN" altLang="en-US">
                  <a:sym typeface="+mn-ea"/>
                </a:rPr>
                <a:t> - </a:t>
              </a:r>
              <a:r>
                <a:rPr lang="en-US" altLang="zh-CN">
                  <a:sym typeface="+mn-ea"/>
                </a:rPr>
                <a:t>hand up</a:t>
              </a:r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609" y="4176"/>
              <a:ext cx="364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l"/>
              <a:r>
                <a:rPr lang="zh-CN" altLang="en-US" dirty="0">
                  <a:solidFill>
                    <a:srgbClr val="414143"/>
                  </a:solidFill>
                  <a:latin typeface="Arial Regular" panose="020B0604020202020204" charset="0"/>
                  <a:ea typeface="微软雅黑" charset="-122"/>
                  <a:cs typeface="Arial Regular" panose="020B0604020202020204" charset="0"/>
                  <a:sym typeface="+mn-ea"/>
                </a:rPr>
                <a:t>已支持的快速命令词如下：</a:t>
              </a:r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58165" y="5335905"/>
            <a:ext cx="542988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/>
            <a:r>
              <a: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rPr>
              <a:t>自定义命令词</a:t>
            </a:r>
            <a:endParaRPr lang="en-US" altLang="zh-CN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</a:endParaRPr>
          </a:p>
          <a:p>
            <a:pPr marL="457200" lvl="1" indent="0" algn="l"/>
            <a:r>
              <a: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rPr>
              <a:t>可以支持几十条已经设定好的命令词，并且用户可以自定义任意词作为命令词，满足个性化需求</a:t>
            </a:r>
            <a:endParaRPr lang="en-US" altLang="zh-CN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</a:endParaRPr>
          </a:p>
          <a:p>
            <a:pPr marL="0" indent="0" algn="l"/>
            <a:r>
              <a: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rPr>
              <a:t>低资源</a:t>
            </a:r>
            <a:endParaRPr lang="en-US" altLang="zh-CN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</a:endParaRPr>
          </a:p>
          <a:p>
            <a:pPr marL="457200" lvl="1" indent="0" algn="l"/>
            <a:r>
              <a:rPr lang="en-US" altLang="zh-CN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rPr>
              <a:t>最多</a:t>
            </a:r>
            <a:r>
              <a:rPr lang="en-US" altLang="zh-CN" b="1" dirty="0">
                <a:solidFill>
                  <a:srgbClr val="414143"/>
                </a:solidFill>
                <a:latin typeface="Arial Regular" panose="020B0604020202020204" charset="0"/>
                <a:ea typeface="微软雅黑" charset="-122"/>
                <a:cs typeface="Arial Regular" panose="020B0604020202020204" charset="0"/>
                <a:sym typeface="+mn-ea"/>
              </a:rPr>
              <a:t>200MIPS（150MHz主频） 、340KB RAM</a:t>
            </a:r>
            <a:endParaRPr lang="en-US" altLang="zh-CN" b="1" dirty="0">
              <a:solidFill>
                <a:srgbClr val="414143"/>
              </a:solidFill>
              <a:latin typeface="Arial Regular" panose="020B0604020202020204" charset="0"/>
              <a:ea typeface="微软雅黑" charset="-122"/>
              <a:cs typeface="Arial Regular" panose="020B06040202020202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8335" y="897890"/>
            <a:ext cx="5626735" cy="4864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ctr" anchorCtr="0">
            <a:noAutofit/>
          </a:bodyPr>
          <a:lstStyle/>
          <a:p>
            <a:pPr lvl="0" algn="l">
              <a:lnSpc>
                <a:spcPct val="90000"/>
              </a:lnSpc>
              <a:buClr>
                <a:srgbClr val="595959"/>
              </a:buClr>
              <a:buSzPts val="2585"/>
              <a:buFont typeface="Calibri" panose="020F0502020204030204"/>
            </a:pPr>
            <a:r>
              <a:rPr lang="zh-CN" altLang="en-US" sz="1600">
                <a:solidFill>
                  <a:srgbClr val="0070C0"/>
                </a:solidFill>
                <a:latin typeface="微软雅黑" charset="0"/>
                <a:ea typeface="微软雅黑" charset="0"/>
                <a:cs typeface="Calibri" panose="020F0502020204030204"/>
                <a:sym typeface="+mn-ea"/>
              </a:rPr>
              <a:t>Open-vocabulary keyword spotting  低资源自定义识别</a:t>
            </a:r>
            <a:endParaRPr lang="zh-CN" altLang="en-US" sz="1600">
              <a:solidFill>
                <a:srgbClr val="0070C0"/>
              </a:solidFill>
              <a:latin typeface="微软雅黑" charset="0"/>
              <a:ea typeface="微软雅黑" charset="0"/>
              <a:cs typeface="Calibri" panose="020F0502020204030204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 descr="171538288468_.pic_hd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672128" y="593405"/>
            <a:ext cx="1129031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FFFFFF"/>
              </a:buClr>
              <a:buSzPts val="40000"/>
            </a:pPr>
            <a:r>
              <a:rPr lang="en-US" sz="20000" b="1">
                <a:solidFill>
                  <a:srgbClr val="FFFFFF"/>
                </a:solidFill>
              </a:rPr>
              <a:t>2</a:t>
            </a:r>
            <a:endParaRPr sz="700"/>
          </a:p>
        </p:txBody>
      </p:sp>
      <p:pic>
        <p:nvPicPr>
          <p:cNvPr id="96" name="Google Shape;96;p18" descr="图像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22547" y="1229848"/>
            <a:ext cx="2107220" cy="175601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505575" y="4145280"/>
            <a:ext cx="4784090" cy="102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lt1"/>
              </a:buClr>
              <a:buSzPts val="5500"/>
            </a:pPr>
            <a:r>
              <a:rPr lang="en-US" altLang="zh-CN" sz="2750" dirty="0">
                <a:solidFill>
                  <a:srgbClr val="FFFFFF"/>
                </a:solidFill>
              </a:rPr>
              <a:t>TWS</a:t>
            </a:r>
            <a:r>
              <a:rPr lang="zh-CN" altLang="en-US" sz="2750" dirty="0">
                <a:solidFill>
                  <a:srgbClr val="FFFFFF"/>
                </a:solidFill>
              </a:rPr>
              <a:t>耳机领域算法优势</a:t>
            </a:r>
            <a:endParaRPr lang="zh-CN" altLang="en-US" sz="27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3"/>
          <p:cNvSpPr/>
          <p:nvPr/>
        </p:nvSpPr>
        <p:spPr>
          <a:xfrm>
            <a:off x="3152257" y="1623932"/>
            <a:ext cx="1568997" cy="4970652"/>
          </a:xfrm>
          <a:prstGeom prst="rect">
            <a:avLst/>
          </a:prstGeom>
          <a:solidFill>
            <a:srgbClr val="F2F2F2">
              <a:alpha val="24313"/>
            </a:srgbClr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endParaRPr sz="1475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7" name="Google Shape;347;p23"/>
          <p:cNvSpPr/>
          <p:nvPr/>
        </p:nvSpPr>
        <p:spPr>
          <a:xfrm>
            <a:off x="5210890" y="5239413"/>
            <a:ext cx="3798868" cy="1355171"/>
          </a:xfrm>
          <a:prstGeom prst="rect">
            <a:avLst/>
          </a:prstGeom>
          <a:solidFill>
            <a:srgbClr val="F2F2F2">
              <a:alpha val="24313"/>
            </a:srgbClr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endParaRPr sz="1475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8" name="Google Shape;348;p23"/>
          <p:cNvSpPr/>
          <p:nvPr/>
        </p:nvSpPr>
        <p:spPr>
          <a:xfrm>
            <a:off x="7197876" y="1609279"/>
            <a:ext cx="1452575" cy="320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endParaRPr sz="1475" b="1" i="0" u="none" strike="noStrike" cap="none">
              <a:solidFill>
                <a:srgbClr val="7F7F7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9" name="Google Shape;349;p23"/>
          <p:cNvSpPr txBox="1">
            <a:spLocks noGrp="1"/>
          </p:cNvSpPr>
          <p:nvPr>
            <p:ph type="title"/>
          </p:nvPr>
        </p:nvSpPr>
        <p:spPr>
          <a:xfrm>
            <a:off x="467948" y="228879"/>
            <a:ext cx="9021782" cy="65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 panose="020B0604020202020204"/>
              <a:buNone/>
            </a:pPr>
            <a:r>
              <a:rPr lang="zh-CN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核心算法与硬件平台深度整合</a:t>
            </a:r>
            <a:r>
              <a:rPr lang="zh-CN" altLang="en-US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，打造</a:t>
            </a:r>
            <a:r>
              <a:rPr lang="en-US" altLang="zh-CN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TWS</a:t>
            </a:r>
            <a:r>
              <a:rPr lang="zh-CN" altLang="en-US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耳机整套解决方案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0" name="Google Shape;350;p23"/>
          <p:cNvSpPr txBox="1">
            <a:spLocks noGrp="1"/>
          </p:cNvSpPr>
          <p:nvPr>
            <p:ph type="sldNum" idx="12"/>
          </p:nvPr>
        </p:nvSpPr>
        <p:spPr>
          <a:xfrm>
            <a:off x="10964179" y="6319945"/>
            <a:ext cx="482340" cy="2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CN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1" name="Google Shape;351;p23"/>
          <p:cNvSpPr/>
          <p:nvPr/>
        </p:nvSpPr>
        <p:spPr>
          <a:xfrm>
            <a:off x="3152256" y="1019061"/>
            <a:ext cx="1568997" cy="510535"/>
          </a:xfrm>
          <a:prstGeom prst="rect">
            <a:avLst/>
          </a:prstGeom>
          <a:solidFill>
            <a:srgbClr val="328FF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r>
              <a:rPr lang="zh-CN" altLang="en-US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</a:t>
            </a:r>
            <a:r>
              <a:rPr lang="zh-CN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传感器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2" name="Google Shape;352;p23"/>
          <p:cNvSpPr/>
          <p:nvPr/>
        </p:nvSpPr>
        <p:spPr>
          <a:xfrm>
            <a:off x="9435771" y="1024250"/>
            <a:ext cx="2009960" cy="510535"/>
          </a:xfrm>
          <a:prstGeom prst="rect">
            <a:avLst/>
          </a:prstGeom>
          <a:solidFill>
            <a:srgbClr val="328FFF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r>
              <a:rPr lang="zh-CN" altLang="en-US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</a:t>
            </a:r>
            <a:r>
              <a:rPr lang="en-US" altLang="zh-CN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TWS</a:t>
            </a:r>
            <a:r>
              <a:rPr lang="zh-CN" altLang="en-US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耳机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3" name="Google Shape;353;p23"/>
          <p:cNvSpPr/>
          <p:nvPr/>
        </p:nvSpPr>
        <p:spPr>
          <a:xfrm>
            <a:off x="3298314" y="3538220"/>
            <a:ext cx="1315116" cy="652118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r>
              <a:rPr lang="zh-CN" sz="147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麦克风阵列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6" name="Google Shape;356;p23"/>
          <p:cNvSpPr/>
          <p:nvPr/>
        </p:nvSpPr>
        <p:spPr>
          <a:xfrm>
            <a:off x="5174978" y="1722016"/>
            <a:ext cx="3798868" cy="3504018"/>
          </a:xfrm>
          <a:prstGeom prst="rect">
            <a:avLst/>
          </a:prstGeom>
          <a:solidFill>
            <a:srgbClr val="F2F2F2">
              <a:alpha val="24313"/>
            </a:srgbClr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endParaRPr sz="1475" b="1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7" name="Google Shape;357;p23"/>
          <p:cNvSpPr/>
          <p:nvPr/>
        </p:nvSpPr>
        <p:spPr>
          <a:xfrm>
            <a:off x="5183178" y="1019061"/>
            <a:ext cx="3790668" cy="510535"/>
          </a:xfrm>
          <a:prstGeom prst="rect">
            <a:avLst/>
          </a:prstGeom>
          <a:solidFill>
            <a:srgbClr val="328FFF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r>
              <a:rPr lang="zh-CN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硬件处理平台 + 软件算法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60" name="Google Shape;360;p23"/>
          <p:cNvCxnSpPr/>
          <p:nvPr/>
        </p:nvCxnSpPr>
        <p:spPr>
          <a:xfrm rot="10800000" flipH="1">
            <a:off x="6567786" y="2261997"/>
            <a:ext cx="1024200" cy="466200"/>
          </a:xfrm>
          <a:prstGeom prst="bentConnector3">
            <a:avLst>
              <a:gd name="adj1" fmla="val 50000"/>
            </a:avLst>
          </a:prstGeom>
          <a:noFill/>
          <a:ln>
            <a:noFill/>
          </a:ln>
        </p:spPr>
      </p:cxnSp>
      <p:sp>
        <p:nvSpPr>
          <p:cNvPr id="361" name="Google Shape;361;p23"/>
          <p:cNvSpPr/>
          <p:nvPr/>
        </p:nvSpPr>
        <p:spPr>
          <a:xfrm>
            <a:off x="7592128" y="3896792"/>
            <a:ext cx="1161809" cy="652118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r>
              <a:rPr lang="en-US" altLang="zh-CN" sz="147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KWS</a:t>
            </a:r>
            <a:endParaRPr sz="1475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2" name="Google Shape;362;p23"/>
          <p:cNvSpPr/>
          <p:nvPr/>
        </p:nvSpPr>
        <p:spPr>
          <a:xfrm>
            <a:off x="7592128" y="3085733"/>
            <a:ext cx="1161809" cy="652118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r>
              <a:rPr lang="en-US" altLang="zh-CN" sz="1475" b="1" dirty="0">
                <a:solidFill>
                  <a:schemeClr val="lt1"/>
                </a:solidFill>
              </a:rPr>
              <a:t>Wakeup</a:t>
            </a:r>
            <a:endParaRPr sz="1475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63" name="Google Shape;363;p23"/>
          <p:cNvCxnSpPr/>
          <p:nvPr/>
        </p:nvCxnSpPr>
        <p:spPr>
          <a:xfrm>
            <a:off x="6567786" y="2811324"/>
            <a:ext cx="1024342" cy="34471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4" name="Google Shape;364;p23"/>
          <p:cNvCxnSpPr/>
          <p:nvPr/>
        </p:nvCxnSpPr>
        <p:spPr>
          <a:xfrm rot="10800000" flipH="1">
            <a:off x="6567786" y="3411933"/>
            <a:ext cx="1024200" cy="466200"/>
          </a:xfrm>
          <a:prstGeom prst="bentConnector3">
            <a:avLst>
              <a:gd name="adj1" fmla="val 39903"/>
            </a:avLst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5" name="Google Shape;365;p23"/>
          <p:cNvSpPr txBox="1"/>
          <p:nvPr/>
        </p:nvSpPr>
        <p:spPr>
          <a:xfrm>
            <a:off x="4729452" y="1027581"/>
            <a:ext cx="453726" cy="546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54"/>
              <a:buFont typeface="Arial" panose="020B0604020202020204"/>
              <a:buNone/>
            </a:pPr>
            <a:r>
              <a:rPr lang="zh-CN" sz="2955" b="1" i="0" u="none" strike="noStrike" cap="none" dirty="0">
                <a:solidFill>
                  <a:srgbClr val="338EF7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+</a:t>
            </a:r>
            <a:endParaRPr sz="2955" b="1" i="0" u="none" strike="noStrike" cap="none" dirty="0">
              <a:solidFill>
                <a:srgbClr val="338EF7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7" name="Google Shape;367;p23"/>
          <p:cNvSpPr/>
          <p:nvPr/>
        </p:nvSpPr>
        <p:spPr>
          <a:xfrm>
            <a:off x="6597619" y="1715459"/>
            <a:ext cx="1326413" cy="519154"/>
          </a:xfrm>
          <a:prstGeom prst="rect">
            <a:avLst/>
          </a:prstGeom>
          <a:solidFill>
            <a:srgbClr val="2070C0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r>
              <a:rPr lang="en-US" altLang="zh-CN" sz="1475" b="1" dirty="0">
                <a:solidFill>
                  <a:schemeClr val="lt1"/>
                </a:solidFill>
              </a:rPr>
              <a:t>ARM</a:t>
            </a:r>
            <a:r>
              <a:rPr lang="zh-CN" altLang="en-US" sz="1475" b="1" dirty="0">
                <a:solidFill>
                  <a:schemeClr val="lt1"/>
                </a:solidFill>
              </a:rPr>
              <a:t> </a:t>
            </a:r>
            <a:r>
              <a:rPr lang="en-US" altLang="zh-CN" sz="1475" b="1" dirty="0">
                <a:solidFill>
                  <a:schemeClr val="lt1"/>
                </a:solidFill>
              </a:rPr>
              <a:t>Cortex</a:t>
            </a:r>
            <a:r>
              <a:rPr lang="zh-CN" altLang="en-US" sz="1475" b="1" dirty="0">
                <a:solidFill>
                  <a:schemeClr val="lt1"/>
                </a:solidFill>
              </a:rPr>
              <a:t> </a:t>
            </a:r>
            <a:r>
              <a:rPr lang="en-US" altLang="zh-CN" sz="1475" b="1" dirty="0">
                <a:solidFill>
                  <a:schemeClr val="lt1"/>
                </a:solidFill>
              </a:rPr>
              <a:t>M4F</a:t>
            </a:r>
            <a:endParaRPr sz="1475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68" name="Google Shape;368;p23"/>
          <p:cNvCxnSpPr>
            <a:stCxn id="353" idx="3"/>
            <a:endCxn id="50" idx="1"/>
          </p:cNvCxnSpPr>
          <p:nvPr/>
        </p:nvCxnSpPr>
        <p:spPr>
          <a:xfrm>
            <a:off x="4613430" y="3864279"/>
            <a:ext cx="773287" cy="3309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9" name="Google Shape;369;p23"/>
          <p:cNvCxnSpPr/>
          <p:nvPr/>
        </p:nvCxnSpPr>
        <p:spPr>
          <a:xfrm>
            <a:off x="6567786" y="3878132"/>
            <a:ext cx="1024200" cy="344700"/>
          </a:xfrm>
          <a:prstGeom prst="bentConnector3">
            <a:avLst>
              <a:gd name="adj1" fmla="val 39903"/>
            </a:avLst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1" name="Google Shape;371;p23"/>
          <p:cNvSpPr txBox="1"/>
          <p:nvPr/>
        </p:nvSpPr>
        <p:spPr>
          <a:xfrm>
            <a:off x="5287042" y="5571631"/>
            <a:ext cx="3672947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zh-CN" sz="1800" b="1" i="0" u="none" strike="noStrike" cap="none" dirty="0">
                <a:solidFill>
                  <a:srgbClr val="328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集成自研信号处理算法、低功耗优化的离线热词唤醒、</a:t>
            </a:r>
            <a:r>
              <a:rPr lang="zh-CN" altLang="en-US" sz="1800" b="1" dirty="0">
                <a:solidFill>
                  <a:srgbClr val="328FFF"/>
                </a:solidFill>
              </a:rPr>
              <a:t>离线命令词</a:t>
            </a:r>
            <a:endParaRPr lang="en-US" altLang="zh-CN" sz="1800" b="1" dirty="0">
              <a:solidFill>
                <a:srgbClr val="328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zh-CN" altLang="en-US" sz="1800" b="1" dirty="0">
                <a:solidFill>
                  <a:srgbClr val="328FFF"/>
                </a:solidFill>
              </a:rPr>
              <a:t>识别、</a:t>
            </a:r>
            <a:r>
              <a:rPr lang="zh-CN" sz="1800" b="1" i="0" u="none" strike="noStrike" cap="none" dirty="0">
                <a:solidFill>
                  <a:srgbClr val="328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离线语音合成</a:t>
            </a:r>
            <a:r>
              <a:rPr lang="zh-CN" altLang="en-US" sz="1800" b="1" i="0" u="none" strike="noStrike" cap="none" dirty="0">
                <a:solidFill>
                  <a:srgbClr val="328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、声纹识别</a:t>
            </a:r>
            <a:endParaRPr sz="1800" b="1" i="0" u="none" strike="noStrike" cap="none" dirty="0">
              <a:solidFill>
                <a:srgbClr val="328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 dirty="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7" name="Google Shape;377;p23"/>
          <p:cNvSpPr/>
          <p:nvPr/>
        </p:nvSpPr>
        <p:spPr>
          <a:xfrm>
            <a:off x="9043871" y="3921209"/>
            <a:ext cx="387452" cy="32605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94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endParaRPr sz="1725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8" name="Google Shape;378;p23"/>
          <p:cNvSpPr/>
          <p:nvPr/>
        </p:nvSpPr>
        <p:spPr>
          <a:xfrm>
            <a:off x="9034378" y="1111298"/>
            <a:ext cx="387452" cy="32605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94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endParaRPr sz="1725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4" name="Google Shape;384;p23"/>
          <p:cNvSpPr txBox="1"/>
          <p:nvPr/>
        </p:nvSpPr>
        <p:spPr>
          <a:xfrm>
            <a:off x="519354" y="2420207"/>
            <a:ext cx="2385263" cy="326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CN" sz="1600" b="0" i="0" u="none" strike="noStrike" cap="none" dirty="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出门问问是少数具备</a:t>
            </a:r>
            <a:r>
              <a:rPr lang="en-US" altLang="zh-CN" sz="1600" b="0" i="0" u="none" strike="noStrike" cap="none" dirty="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</a:t>
            </a:r>
            <a:r>
              <a:rPr lang="zh-CN" sz="1600" b="0" i="0" u="none" strike="noStrike" cap="none" dirty="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</a:t>
            </a:r>
            <a:r>
              <a:rPr lang="en-US" altLang="zh-CN" sz="1600" b="0" i="0" u="none" strike="noStrike" cap="none" dirty="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</a:t>
            </a:r>
            <a:r>
              <a:rPr lang="zh-CN" sz="1600" b="0" i="0" u="none" strike="noStrike" cap="none" dirty="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T底层软硬结合</a:t>
            </a:r>
            <a:r>
              <a:rPr lang="zh-CN" altLang="en-US" sz="1600" b="0" i="0" u="none" strike="noStrike" cap="none" dirty="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开发</a:t>
            </a:r>
            <a:r>
              <a:rPr lang="zh-CN" sz="1600" b="0" i="0" u="none" strike="noStrike" cap="none" dirty="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能力的公司</a:t>
            </a:r>
            <a:endParaRPr sz="1600" b="0" i="0" u="none" strike="noStrike" cap="none" dirty="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1600" b="0" i="0" u="none" strike="noStrike" cap="none" dirty="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1600" b="0" i="0" u="none" strike="noStrike" cap="none" dirty="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1600" b="0" i="0" u="none" strike="noStrike" cap="none" dirty="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en-US" altLang="zh-CN" sz="1600" dirty="0">
                <a:solidFill>
                  <a:srgbClr val="595959"/>
                </a:solidFill>
              </a:rPr>
              <a:t>DSP</a:t>
            </a:r>
            <a:r>
              <a:rPr lang="zh-CN" altLang="en-US" sz="1600" dirty="0">
                <a:solidFill>
                  <a:srgbClr val="595959"/>
                </a:solidFill>
              </a:rPr>
              <a:t>算法支持</a:t>
            </a:r>
            <a:endParaRPr lang="en-US" altLang="zh-CN" sz="1600" dirty="0">
              <a:solidFill>
                <a:srgbClr val="595959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CN" altLang="en-US" sz="1600" b="0" i="0" u="none" strike="noStrike" cap="none" dirty="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多款硬件平台</a:t>
            </a:r>
            <a:endParaRPr lang="en-US" altLang="zh-CN" sz="1600" b="0" i="0" u="none" strike="noStrike" cap="none" dirty="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CN" altLang="en-US" sz="1600" dirty="0">
                <a:solidFill>
                  <a:srgbClr val="595959"/>
                </a:solidFill>
              </a:rPr>
              <a:t>算法快速移植</a:t>
            </a:r>
            <a:endParaRPr lang="zh-CN" altLang="en-US" sz="1600" b="0" i="0" u="none" strike="noStrike" cap="none" dirty="0">
              <a:solidFill>
                <a:srgbClr val="595959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5" name="Google Shape;385;p23"/>
          <p:cNvSpPr/>
          <p:nvPr/>
        </p:nvSpPr>
        <p:spPr>
          <a:xfrm>
            <a:off x="584852" y="1250198"/>
            <a:ext cx="2254268" cy="518320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38E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endParaRPr sz="1725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6" name="Google Shape;386;p23"/>
          <p:cNvSpPr/>
          <p:nvPr/>
        </p:nvSpPr>
        <p:spPr>
          <a:xfrm rot="10800000">
            <a:off x="6559868" y="5300829"/>
            <a:ext cx="1029088" cy="20834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338EF7"/>
              </a:gs>
              <a:gs pos="100000">
                <a:srgbClr val="DCEDFF"/>
              </a:gs>
            </a:gsLst>
            <a:lin ang="540000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endParaRPr sz="1725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359;p23"/>
          <p:cNvSpPr/>
          <p:nvPr/>
        </p:nvSpPr>
        <p:spPr>
          <a:xfrm>
            <a:off x="5398481" y="3155695"/>
            <a:ext cx="1197329" cy="420830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r>
              <a:rPr lang="en-US" sz="147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NS</a:t>
            </a:r>
            <a:endParaRPr sz="1475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" name="Google Shape;359;p23"/>
          <p:cNvSpPr/>
          <p:nvPr/>
        </p:nvSpPr>
        <p:spPr>
          <a:xfrm>
            <a:off x="5399240" y="2637079"/>
            <a:ext cx="1197329" cy="438100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r>
              <a:rPr lang="en-US" altLang="zh-CN" sz="1475" b="1" dirty="0">
                <a:solidFill>
                  <a:schemeClr val="lt1"/>
                </a:solidFill>
              </a:rPr>
              <a:t>VAD</a:t>
            </a:r>
            <a:endParaRPr sz="1475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359;p23"/>
          <p:cNvSpPr/>
          <p:nvPr/>
        </p:nvSpPr>
        <p:spPr>
          <a:xfrm>
            <a:off x="5398305" y="4147871"/>
            <a:ext cx="1183299" cy="455257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r>
              <a:rPr lang="en-US" sz="147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AGC</a:t>
            </a:r>
            <a:endParaRPr sz="1475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Google Shape;359;p23"/>
          <p:cNvSpPr/>
          <p:nvPr/>
        </p:nvSpPr>
        <p:spPr>
          <a:xfrm>
            <a:off x="5386717" y="3651367"/>
            <a:ext cx="1197329" cy="432441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r>
              <a:rPr lang="en-US" sz="147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AEC</a:t>
            </a:r>
            <a:endParaRPr sz="1475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359;p23"/>
          <p:cNvSpPr/>
          <p:nvPr/>
        </p:nvSpPr>
        <p:spPr>
          <a:xfrm>
            <a:off x="5397628" y="4670832"/>
            <a:ext cx="1197329" cy="442468"/>
          </a:xfrm>
          <a:prstGeom prst="roundRect">
            <a:avLst>
              <a:gd name="adj" fmla="val 16667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r>
              <a:rPr lang="en-US" sz="1475" b="1" dirty="0">
                <a:solidFill>
                  <a:schemeClr val="lt1"/>
                </a:solidFill>
              </a:rPr>
              <a:t>BF</a:t>
            </a:r>
            <a:endParaRPr sz="1475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7" name="Google Shape;369;p23"/>
          <p:cNvCxnSpPr>
            <a:stCxn id="353" idx="3"/>
            <a:endCxn id="49" idx="1"/>
          </p:cNvCxnSpPr>
          <p:nvPr/>
        </p:nvCxnSpPr>
        <p:spPr>
          <a:xfrm>
            <a:off x="4613430" y="3864279"/>
            <a:ext cx="784875" cy="51122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0" name="Google Shape;369;p23"/>
          <p:cNvCxnSpPr>
            <a:stCxn id="353" idx="3"/>
            <a:endCxn id="51" idx="1"/>
          </p:cNvCxnSpPr>
          <p:nvPr/>
        </p:nvCxnSpPr>
        <p:spPr>
          <a:xfrm>
            <a:off x="4613430" y="3864279"/>
            <a:ext cx="784198" cy="10277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" name="Google Shape;369;p23"/>
          <p:cNvCxnSpPr>
            <a:stCxn id="353" idx="3"/>
            <a:endCxn id="47" idx="1"/>
          </p:cNvCxnSpPr>
          <p:nvPr/>
        </p:nvCxnSpPr>
        <p:spPr>
          <a:xfrm flipV="1">
            <a:off x="4613430" y="3366110"/>
            <a:ext cx="785051" cy="49816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" name="Google Shape;369;p23"/>
          <p:cNvCxnSpPr>
            <a:stCxn id="353" idx="3"/>
          </p:cNvCxnSpPr>
          <p:nvPr/>
        </p:nvCxnSpPr>
        <p:spPr>
          <a:xfrm flipV="1">
            <a:off x="4613430" y="2869982"/>
            <a:ext cx="785810" cy="99429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9" name="Google Shape;367;p23"/>
          <p:cNvSpPr/>
          <p:nvPr/>
        </p:nvSpPr>
        <p:spPr>
          <a:xfrm>
            <a:off x="8013045" y="1722016"/>
            <a:ext cx="946944" cy="519022"/>
          </a:xfrm>
          <a:prstGeom prst="rect">
            <a:avLst/>
          </a:prstGeom>
          <a:solidFill>
            <a:srgbClr val="2070C0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r>
              <a:rPr lang="en-US" sz="1475" b="1" dirty="0">
                <a:solidFill>
                  <a:schemeClr val="lt1"/>
                </a:solidFill>
              </a:rPr>
              <a:t>HiFi</a:t>
            </a:r>
            <a:r>
              <a:rPr lang="zh-CN" altLang="en-US" sz="1475" b="1" dirty="0">
                <a:solidFill>
                  <a:schemeClr val="lt1"/>
                </a:solidFill>
              </a:rPr>
              <a:t> </a:t>
            </a:r>
            <a:r>
              <a:rPr lang="en-US" altLang="zh-CN" sz="1475" b="1" dirty="0">
                <a:solidFill>
                  <a:schemeClr val="lt1"/>
                </a:solidFill>
              </a:rPr>
              <a:t>4</a:t>
            </a:r>
            <a:r>
              <a:rPr lang="zh-CN" altLang="en-US" sz="1475" b="1" dirty="0">
                <a:solidFill>
                  <a:schemeClr val="lt1"/>
                </a:solidFill>
              </a:rPr>
              <a:t> </a:t>
            </a:r>
            <a:r>
              <a:rPr lang="en-US" altLang="zh-CN" sz="1475" b="1" dirty="0">
                <a:solidFill>
                  <a:schemeClr val="lt1"/>
                </a:solidFill>
              </a:rPr>
              <a:t>DSP</a:t>
            </a:r>
            <a:endParaRPr sz="1475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848" y="4083808"/>
            <a:ext cx="1646597" cy="18102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7706" y="2157036"/>
            <a:ext cx="1626090" cy="1653293"/>
          </a:xfrm>
          <a:prstGeom prst="rect">
            <a:avLst/>
          </a:prstGeom>
        </p:spPr>
      </p:pic>
      <p:sp>
        <p:nvSpPr>
          <p:cNvPr id="39" name="Google Shape;367;p23"/>
          <p:cNvSpPr/>
          <p:nvPr/>
        </p:nvSpPr>
        <p:spPr>
          <a:xfrm>
            <a:off x="5180716" y="1714804"/>
            <a:ext cx="1347080" cy="519022"/>
          </a:xfrm>
          <a:prstGeom prst="rect">
            <a:avLst/>
          </a:prstGeom>
          <a:solidFill>
            <a:srgbClr val="2070C0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77"/>
              <a:buFont typeface="Arial" panose="020B0604020202020204"/>
              <a:buNone/>
            </a:pPr>
            <a:r>
              <a:rPr lang="en-US" altLang="zh-CN" sz="1475" b="1" dirty="0">
                <a:solidFill>
                  <a:schemeClr val="lt1"/>
                </a:solidFill>
              </a:rPr>
              <a:t>Qualcomm</a:t>
            </a:r>
            <a:r>
              <a:rPr lang="zh-CN" altLang="en-US" sz="1475" b="1" dirty="0">
                <a:solidFill>
                  <a:schemeClr val="lt1"/>
                </a:solidFill>
              </a:rPr>
              <a:t> </a:t>
            </a:r>
            <a:r>
              <a:rPr lang="en-US" altLang="zh-CN" sz="1475" b="1" dirty="0">
                <a:solidFill>
                  <a:schemeClr val="lt1"/>
                </a:solidFill>
              </a:rPr>
              <a:t>QCC</a:t>
            </a:r>
            <a:r>
              <a:rPr lang="zh-CN" altLang="en-US" sz="1475" b="1" dirty="0">
                <a:solidFill>
                  <a:schemeClr val="lt1"/>
                </a:solidFill>
              </a:rPr>
              <a:t> </a:t>
            </a:r>
            <a:r>
              <a:rPr lang="en-US" altLang="zh-CN" sz="1475" b="1" dirty="0">
                <a:solidFill>
                  <a:schemeClr val="lt1"/>
                </a:solidFill>
              </a:rPr>
              <a:t>51XX</a:t>
            </a:r>
            <a:endParaRPr sz="1475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5"/>
          <p:cNvSpPr txBox="1">
            <a:spLocks noGrp="1"/>
          </p:cNvSpPr>
          <p:nvPr>
            <p:ph type="title"/>
          </p:nvPr>
        </p:nvSpPr>
        <p:spPr>
          <a:xfrm>
            <a:off x="558099" y="321312"/>
            <a:ext cx="9021782" cy="53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Calibri" panose="020F0502020204030204"/>
              <a:buNone/>
            </a:pPr>
            <a:r>
              <a:rPr lang="zh-CN" altLang="en-US" dirty="0"/>
              <a:t>成熟的系统集成能力，灵活的产品定制能力</a:t>
            </a:r>
            <a:endParaRPr dirty="0"/>
          </a:p>
        </p:txBody>
      </p:sp>
      <p:sp>
        <p:nvSpPr>
          <p:cNvPr id="453" name="Google Shape;453;p25"/>
          <p:cNvSpPr txBox="1">
            <a:spLocks noGrp="1"/>
          </p:cNvSpPr>
          <p:nvPr>
            <p:ph type="sldNum" idx="12"/>
          </p:nvPr>
        </p:nvSpPr>
        <p:spPr>
          <a:xfrm>
            <a:off x="10964179" y="6319945"/>
            <a:ext cx="482340" cy="2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CN"/>
            </a:fld>
            <a:endParaRPr dirty="0"/>
          </a:p>
        </p:txBody>
      </p:sp>
      <p:sp>
        <p:nvSpPr>
          <p:cNvPr id="454" name="Google Shape;454;p25"/>
          <p:cNvSpPr/>
          <p:nvPr/>
        </p:nvSpPr>
        <p:spPr>
          <a:xfrm>
            <a:off x="4133279" y="1141587"/>
            <a:ext cx="2447002" cy="1235370"/>
          </a:xfrm>
          <a:prstGeom prst="rect">
            <a:avLst/>
          </a:prstGeom>
          <a:solidFill>
            <a:srgbClr val="2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CN" altLang="en-US" sz="2000" b="1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声学结构优化</a:t>
            </a:r>
            <a:endParaRPr sz="2000" b="1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5" name="Google Shape;455;p25"/>
          <p:cNvSpPr/>
          <p:nvPr/>
        </p:nvSpPr>
        <p:spPr>
          <a:xfrm>
            <a:off x="4133279" y="2598984"/>
            <a:ext cx="2447002" cy="1152823"/>
          </a:xfrm>
          <a:prstGeom prst="rect">
            <a:avLst/>
          </a:prstGeom>
          <a:solidFill>
            <a:srgbClr val="2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CN" altLang="en-US" sz="2000" b="1" i="0" u="none" strike="noStrike" cap="none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算法优化</a:t>
            </a:r>
            <a:endParaRPr sz="2000" b="1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6" name="Google Shape;456;p25"/>
          <p:cNvSpPr/>
          <p:nvPr/>
        </p:nvSpPr>
        <p:spPr>
          <a:xfrm>
            <a:off x="4133277" y="5440758"/>
            <a:ext cx="2447004" cy="734927"/>
          </a:xfrm>
          <a:prstGeom prst="rect">
            <a:avLst/>
          </a:prstGeom>
          <a:solidFill>
            <a:srgbClr val="2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CN" altLang="en-US" sz="2000" b="1" dirty="0">
                <a:solidFill>
                  <a:schemeClr val="lt1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后台语音能力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7" name="Google Shape;457;p25"/>
          <p:cNvSpPr/>
          <p:nvPr/>
        </p:nvSpPr>
        <p:spPr>
          <a:xfrm>
            <a:off x="4133277" y="4012045"/>
            <a:ext cx="2447004" cy="1203677"/>
          </a:xfrm>
          <a:prstGeom prst="rect">
            <a:avLst/>
          </a:prstGeom>
          <a:solidFill>
            <a:srgbClr val="2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r>
              <a:rPr lang="zh-CN" altLang="en-US" sz="2000" b="1" i="0" u="none" strike="noStrike" cap="none" dirty="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功耗优化</a:t>
            </a:r>
            <a:endParaRPr sz="2000" b="1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458" name="Google Shape;458;p25"/>
          <p:cNvGrpSpPr/>
          <p:nvPr/>
        </p:nvGrpSpPr>
        <p:grpSpPr>
          <a:xfrm>
            <a:off x="249824" y="2560073"/>
            <a:ext cx="3115991" cy="2368137"/>
            <a:chOff x="255974" y="2371130"/>
            <a:chExt cx="3115991" cy="2368137"/>
          </a:xfrm>
        </p:grpSpPr>
        <p:grpSp>
          <p:nvGrpSpPr>
            <p:cNvPr id="459" name="Google Shape;459;p25"/>
            <p:cNvGrpSpPr/>
            <p:nvPr/>
          </p:nvGrpSpPr>
          <p:grpSpPr>
            <a:xfrm>
              <a:off x="264899" y="2371130"/>
              <a:ext cx="3100917" cy="2368137"/>
              <a:chOff x="484757" y="1405544"/>
              <a:chExt cx="2518209" cy="1931174"/>
            </a:xfrm>
          </p:grpSpPr>
          <p:pic>
            <p:nvPicPr>
              <p:cNvPr id="460" name="Google Shape;460;p25"/>
              <p:cNvPicPr preferRelativeResize="0"/>
              <p:nvPr/>
            </p:nvPicPr>
            <p:blipFill rotWithShape="1">
              <a:blip r:embed="rId1">
                <a:alphaModFix amt="56000"/>
              </a:blip>
              <a:srcRect l="66173" r="11884"/>
              <a:stretch>
                <a:fillRect/>
              </a:stretch>
            </p:blipFill>
            <p:spPr>
              <a:xfrm>
                <a:off x="657923" y="1405544"/>
                <a:ext cx="2174488" cy="19311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" name="Google Shape;461;p25"/>
              <p:cNvSpPr/>
              <p:nvPr/>
            </p:nvSpPr>
            <p:spPr>
              <a:xfrm>
                <a:off x="487368" y="1405544"/>
                <a:ext cx="1122518" cy="685349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328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 panose="020B0604020202020204"/>
                  <a:buNone/>
                </a:pPr>
                <a:endParaRPr sz="11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62" name="Google Shape;462;p25"/>
              <p:cNvSpPr/>
              <p:nvPr/>
            </p:nvSpPr>
            <p:spPr>
              <a:xfrm>
                <a:off x="484757" y="1459584"/>
                <a:ext cx="1183683" cy="627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r>
                  <a:rPr lang="zh-CN" altLang="en-US" sz="1600" b="1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信号处理算法</a:t>
                </a:r>
                <a:r>
                  <a:rPr lang="zh-CN" sz="1400" b="0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（</a:t>
                </a:r>
                <a:r>
                  <a:rPr lang="en-US" altLang="zh-CN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NS</a:t>
                </a:r>
                <a:r>
                  <a:rPr lang="zh-CN" sz="1400" b="0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, </a:t>
                </a:r>
                <a:r>
                  <a:rPr lang="en-US" altLang="zh-CN" sz="1400" b="0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AEC</a:t>
                </a:r>
                <a:r>
                  <a:rPr lang="zh-CN" sz="1400" b="0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, </a:t>
                </a:r>
                <a:endParaRPr lang="en-US" altLang="zh-CN" sz="1400" b="0" i="0" u="none" strike="noStrike" cap="none" dirty="0">
                  <a:solidFill>
                    <a:srgbClr val="595959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r>
                  <a:rPr lang="en-US" altLang="zh-CN" sz="1400" b="0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AGC</a:t>
                </a:r>
                <a:r>
                  <a:rPr lang="zh-CN" sz="1400" b="0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, </a:t>
                </a:r>
                <a:r>
                  <a:rPr lang="en-US" altLang="zh-CN" sz="1400" b="0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BF</a:t>
                </a:r>
                <a:r>
                  <a:rPr lang="zh-CN" sz="1400" b="0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 ）</a:t>
                </a:r>
                <a:endParaRPr sz="1600" b="0" i="0" u="none" strike="noStrike" cap="none" dirty="0">
                  <a:solidFill>
                    <a:srgbClr val="595959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463" name="Google Shape;463;p25"/>
              <p:cNvSpPr/>
              <p:nvPr/>
            </p:nvSpPr>
            <p:spPr>
              <a:xfrm>
                <a:off x="1865724" y="1454300"/>
                <a:ext cx="1137242" cy="677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r>
                  <a:rPr lang="en-US" altLang="zh-CN" sz="1600" b="1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AI</a:t>
                </a:r>
                <a:r>
                  <a:rPr lang="zh-CN" altLang="en-US" sz="1600" b="1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技术模块</a:t>
                </a:r>
                <a:endParaRPr lang="en-US" altLang="zh-CN" sz="1600" b="1" i="0" u="none" strike="noStrike" cap="none" dirty="0">
                  <a:solidFill>
                    <a:srgbClr val="595959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 panose="020B0604020202020204"/>
                  <a:buNone/>
                </a:pPr>
                <a:r>
                  <a:rPr lang="zh-CN" altLang="en-US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（</a:t>
                </a:r>
                <a:r>
                  <a:rPr lang="en-US" altLang="zh-CN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ASR</a:t>
                </a:r>
                <a:r>
                  <a:rPr lang="zh-CN" altLang="en-US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、</a:t>
                </a:r>
                <a:r>
                  <a:rPr lang="en-US" altLang="zh-CN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NLP</a:t>
                </a:r>
                <a:r>
                  <a:rPr lang="zh-CN" altLang="en-US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、</a:t>
                </a:r>
                <a:r>
                  <a:rPr lang="en-US" altLang="zh-CN" i="0" u="none" strike="noStrike" cap="none" dirty="0" err="1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OneBox</a:t>
                </a:r>
                <a:r>
                  <a:rPr lang="zh-CN" altLang="en-US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、</a:t>
                </a:r>
                <a:r>
                  <a:rPr lang="en-US" altLang="zh-CN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TTS</a:t>
                </a:r>
                <a:r>
                  <a:rPr lang="zh-CN" altLang="en-US" i="0" u="none" strike="noStrike" cap="none" dirty="0">
                    <a:solidFill>
                      <a:srgbClr val="595959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rPr>
                  <a:t>）</a:t>
                </a:r>
                <a:endParaRPr i="0" u="none" strike="noStrike" cap="none" dirty="0">
                  <a:solidFill>
                    <a:srgbClr val="595959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464" name="Google Shape;464;p25"/>
            <p:cNvSpPr/>
            <p:nvPr/>
          </p:nvSpPr>
          <p:spPr>
            <a:xfrm>
              <a:off x="1983550" y="2371130"/>
              <a:ext cx="1382266" cy="840422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328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68114" y="3712757"/>
              <a:ext cx="1382266" cy="840422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328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255974" y="3883647"/>
              <a:ext cx="1406545" cy="5894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zh-CN" altLang="en-US" sz="1600" b="1" dirty="0">
                  <a:solidFill>
                    <a:srgbClr val="595959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语音后台</a:t>
              </a:r>
              <a:endParaRPr lang="en-US" altLang="zh-CN" sz="1600" b="1" dirty="0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zh-CN" altLang="en-US" sz="1600" b="1" i="0" u="none" strike="noStrike" cap="none" dirty="0">
                  <a:solidFill>
                    <a:srgbClr val="595959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大数据处理</a:t>
              </a:r>
              <a:endParaRPr sz="1600" b="1" i="0" u="none" strike="noStrike" cap="none" dirty="0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1989699" y="3714018"/>
              <a:ext cx="1382266" cy="840422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328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 panose="020B0604020202020204"/>
                <a:buNone/>
              </a:pPr>
              <a:endParaRPr sz="11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1965418" y="3888360"/>
              <a:ext cx="14065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zh-CN" sz="1600" b="1" i="0" u="none" strike="noStrike" cap="none" dirty="0">
                  <a:solidFill>
                    <a:srgbClr val="595959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软硬结合</a:t>
              </a:r>
              <a:endParaRPr lang="en-US" altLang="zh-CN" sz="1600" b="1" i="0" u="none" strike="noStrike" cap="none" dirty="0">
                <a:solidFill>
                  <a:srgbClr val="59595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r>
                <a:rPr lang="zh-CN" altLang="en-US" sz="1600" b="1" i="0" u="none" strike="noStrike" cap="none" dirty="0">
                  <a:solidFill>
                    <a:srgbClr val="595959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产品设计</a:t>
              </a:r>
              <a:endParaRPr sz="1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9" name="Google Shape;469;p25"/>
          <p:cNvSpPr/>
          <p:nvPr/>
        </p:nvSpPr>
        <p:spPr>
          <a:xfrm rot="-5400000">
            <a:off x="1178682" y="3351022"/>
            <a:ext cx="5034099" cy="615227"/>
          </a:xfrm>
          <a:prstGeom prst="trapezoid">
            <a:avLst>
              <a:gd name="adj" fmla="val 27349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 panose="020B0604020202020204"/>
              <a:buNone/>
            </a:pPr>
            <a:endParaRPr sz="14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0" name="Google Shape;470;p25"/>
          <p:cNvSpPr/>
          <p:nvPr/>
        </p:nvSpPr>
        <p:spPr>
          <a:xfrm>
            <a:off x="1058588" y="2041381"/>
            <a:ext cx="14575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altLang="zh-CN" sz="2400" b="1" dirty="0">
                <a:solidFill>
                  <a:srgbClr val="2070C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TWS</a:t>
            </a:r>
            <a:r>
              <a:rPr lang="zh-CN" altLang="en-US" sz="2400" b="1" dirty="0">
                <a:solidFill>
                  <a:srgbClr val="2070C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耳机</a:t>
            </a:r>
            <a:endParaRPr sz="2400" b="1" i="0" u="none" strike="noStrike" cap="none" dirty="0">
              <a:solidFill>
                <a:srgbClr val="2070C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1" name="Google Shape;471;p25"/>
          <p:cNvSpPr/>
          <p:nvPr/>
        </p:nvSpPr>
        <p:spPr>
          <a:xfrm>
            <a:off x="6693678" y="2630661"/>
            <a:ext cx="1544544" cy="1121146"/>
          </a:xfrm>
          <a:prstGeom prst="rect">
            <a:avLst/>
          </a:prstGeom>
          <a:noFill/>
          <a:ln w="12700" cap="flat" cmpd="sng">
            <a:solidFill>
              <a:srgbClr val="328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3" name="Google Shape;473;p25"/>
          <p:cNvSpPr/>
          <p:nvPr/>
        </p:nvSpPr>
        <p:spPr>
          <a:xfrm>
            <a:off x="6637850" y="2484736"/>
            <a:ext cx="996940" cy="273280"/>
          </a:xfrm>
          <a:prstGeom prst="rect">
            <a:avLst/>
          </a:prstGeom>
          <a:solidFill>
            <a:srgbClr val="328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唤醒词</a:t>
            </a:r>
            <a:endParaRPr sz="14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5" name="Google Shape;475;p25"/>
          <p:cNvSpPr/>
          <p:nvPr/>
        </p:nvSpPr>
        <p:spPr>
          <a:xfrm>
            <a:off x="6704900" y="2770028"/>
            <a:ext cx="171440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唤醒率：</a:t>
            </a:r>
            <a:endParaRPr lang="en-US" altLang="zh-CN" sz="1200" dirty="0">
              <a:solidFill>
                <a:srgbClr val="262626"/>
              </a:solidFill>
            </a:endParaRPr>
          </a:p>
          <a:p>
            <a:pPr marL="171450" lvl="8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    安静场景：</a:t>
            </a:r>
            <a:r>
              <a:rPr lang="en-US" altLang="zh-CN" sz="1200" b="1" dirty="0">
                <a:solidFill>
                  <a:srgbClr val="328FFF"/>
                </a:solidFill>
              </a:rPr>
              <a:t>90%</a:t>
            </a:r>
            <a:endParaRPr lang="en-US" altLang="zh-CN" sz="1200" b="1" dirty="0">
              <a:solidFill>
                <a:srgbClr val="328FFF"/>
              </a:solidFill>
            </a:endParaRPr>
          </a:p>
          <a:p>
            <a:pPr marL="171450" lvl="8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    嘈杂环境：</a:t>
            </a:r>
            <a:r>
              <a:rPr lang="en-US" altLang="zh-CN" sz="1200" b="1" dirty="0">
                <a:solidFill>
                  <a:srgbClr val="328FFF"/>
                </a:solidFill>
              </a:rPr>
              <a:t>85%</a:t>
            </a:r>
            <a:endParaRPr lang="en-US" altLang="zh-CN" sz="1200" b="1" dirty="0">
              <a:solidFill>
                <a:srgbClr val="328FFF"/>
              </a:solidFill>
            </a:endParaRPr>
          </a:p>
          <a:p>
            <a:pPr marL="171450" lvl="8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误唤醒率：</a:t>
            </a:r>
            <a:endParaRPr lang="en-US" altLang="zh-CN" sz="1200" b="1" dirty="0">
              <a:solidFill>
                <a:srgbClr val="328FFF"/>
              </a:solidFill>
            </a:endParaRPr>
          </a:p>
          <a:p>
            <a:pPr marL="171450" lvl="8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b="1" i="0" u="none" strike="noStrike" cap="none" dirty="0">
                <a:solidFill>
                  <a:srgbClr val="328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</a:t>
            </a:r>
            <a:r>
              <a:rPr lang="zh-CN" altLang="en-US" sz="1200" dirty="0">
                <a:solidFill>
                  <a:srgbClr val="262626"/>
                </a:solidFill>
              </a:rPr>
              <a:t>小于</a:t>
            </a:r>
            <a:r>
              <a:rPr lang="en-US" altLang="zh-CN" sz="1200" b="1" dirty="0">
                <a:solidFill>
                  <a:srgbClr val="328FFF"/>
                </a:solidFill>
              </a:rPr>
              <a:t>1</a:t>
            </a:r>
            <a:r>
              <a:rPr lang="zh-CN" altLang="en-US" sz="1200" b="1" dirty="0">
                <a:solidFill>
                  <a:srgbClr val="328FFF"/>
                </a:solidFill>
              </a:rPr>
              <a:t>次</a:t>
            </a:r>
            <a:r>
              <a:rPr lang="en-US" altLang="zh-CN" sz="1200" b="1" dirty="0">
                <a:solidFill>
                  <a:srgbClr val="328FFF"/>
                </a:solidFill>
              </a:rPr>
              <a:t>/12</a:t>
            </a:r>
            <a:r>
              <a:rPr lang="zh-CN" altLang="en-US" sz="1200" b="1" dirty="0">
                <a:solidFill>
                  <a:srgbClr val="328FFF"/>
                </a:solidFill>
              </a:rPr>
              <a:t>小时</a:t>
            </a:r>
            <a:endParaRPr lang="en-US" altLang="zh-CN" sz="1200" b="1" i="0" u="none" strike="noStrike" cap="none" dirty="0">
              <a:solidFill>
                <a:srgbClr val="328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7" name="Google Shape;477;p25"/>
          <p:cNvSpPr/>
          <p:nvPr/>
        </p:nvSpPr>
        <p:spPr>
          <a:xfrm>
            <a:off x="6681151" y="1134963"/>
            <a:ext cx="4971730" cy="1241994"/>
          </a:xfrm>
          <a:prstGeom prst="rect">
            <a:avLst/>
          </a:prstGeom>
          <a:noFill/>
          <a:ln w="12700" cap="flat" cmpd="sng">
            <a:solidFill>
              <a:srgbClr val="328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8" name="Google Shape;478;p25"/>
          <p:cNvSpPr/>
          <p:nvPr/>
        </p:nvSpPr>
        <p:spPr>
          <a:xfrm>
            <a:off x="6625324" y="1055851"/>
            <a:ext cx="996940" cy="273280"/>
          </a:xfrm>
          <a:prstGeom prst="rect">
            <a:avLst/>
          </a:prstGeom>
          <a:solidFill>
            <a:srgbClr val="328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altLang="zh-CN" b="1" dirty="0" err="1">
                <a:solidFill>
                  <a:schemeClr val="lt1"/>
                </a:solidFill>
              </a:rPr>
              <a:t>TicPods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3" name="Google Shape;483;p25"/>
          <p:cNvSpPr/>
          <p:nvPr/>
        </p:nvSpPr>
        <p:spPr>
          <a:xfrm>
            <a:off x="6681151" y="1534754"/>
            <a:ext cx="4940997" cy="82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200" dirty="0">
                <a:solidFill>
                  <a:srgbClr val="262626"/>
                </a:solidFill>
              </a:rPr>
              <a:t>上部麦克风处人声</a:t>
            </a:r>
            <a:r>
              <a:rPr lang="zh-CN" altLang="en-US" sz="1200" dirty="0">
                <a:solidFill>
                  <a:srgbClr val="262626"/>
                </a:solidFill>
              </a:rPr>
              <a:t>与</a:t>
            </a:r>
            <a:r>
              <a:rPr lang="zh-CN" altLang="zh-CN" sz="1200" dirty="0">
                <a:solidFill>
                  <a:srgbClr val="262626"/>
                </a:solidFill>
              </a:rPr>
              <a:t>回声的信噪比大于</a:t>
            </a:r>
            <a:r>
              <a:rPr lang="en-US" altLang="zh-CN" sz="1200" b="1" dirty="0">
                <a:solidFill>
                  <a:srgbClr val="328FFF"/>
                </a:solidFill>
              </a:rPr>
              <a:t>20dB</a:t>
            </a:r>
            <a:endParaRPr lang="zh-CN" altLang="zh-CN" sz="1200" b="1" dirty="0">
              <a:solidFill>
                <a:srgbClr val="328FF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200" dirty="0">
                <a:solidFill>
                  <a:srgbClr val="262626"/>
                </a:solidFill>
              </a:rPr>
              <a:t>下部麦克风处人声</a:t>
            </a:r>
            <a:r>
              <a:rPr lang="zh-CN" altLang="en-US" sz="1200" dirty="0">
                <a:solidFill>
                  <a:srgbClr val="262626"/>
                </a:solidFill>
              </a:rPr>
              <a:t>与</a:t>
            </a:r>
            <a:r>
              <a:rPr lang="zh-CN" altLang="zh-CN" sz="1200" dirty="0">
                <a:solidFill>
                  <a:srgbClr val="262626"/>
                </a:solidFill>
              </a:rPr>
              <a:t>回声的信噪比大于</a:t>
            </a:r>
            <a:r>
              <a:rPr lang="en-US" altLang="zh-CN" sz="1200" b="1" dirty="0">
                <a:solidFill>
                  <a:srgbClr val="328FFF"/>
                </a:solidFill>
              </a:rPr>
              <a:t>30dB</a:t>
            </a:r>
            <a:r>
              <a:rPr lang="zh-CN" altLang="zh-CN" sz="1200" b="1" dirty="0">
                <a:solidFill>
                  <a:srgbClr val="328FFF"/>
                </a:solidFill>
              </a:rPr>
              <a:t> </a:t>
            </a:r>
            <a:endParaRPr lang="en-US" altLang="zh-CN" sz="1200" b="1" dirty="0">
              <a:solidFill>
                <a:srgbClr val="328FFF"/>
              </a:solidFill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根据以上声学结构，可不使用</a:t>
            </a:r>
            <a:r>
              <a:rPr lang="en-US" altLang="zh-CN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AEC</a:t>
            </a:r>
            <a:r>
              <a:rPr lang="zh-CN" altLang="en-US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算法</a:t>
            </a:r>
            <a:r>
              <a:rPr lang="zh-CN" altLang="en-US" sz="1200" dirty="0">
                <a:solidFill>
                  <a:srgbClr val="262626"/>
                </a:solidFill>
              </a:rPr>
              <a:t>，从而减少</a:t>
            </a:r>
            <a:r>
              <a:rPr lang="en-US" altLang="zh-CN" sz="1200" b="1" dirty="0">
                <a:solidFill>
                  <a:srgbClr val="328FFF"/>
                </a:solidFill>
              </a:rPr>
              <a:t>10</a:t>
            </a:r>
            <a:r>
              <a:rPr lang="zh-CN" altLang="en-US" sz="1200" b="1" dirty="0">
                <a:solidFill>
                  <a:srgbClr val="328FFF"/>
                </a:solidFill>
              </a:rPr>
              <a:t>～</a:t>
            </a:r>
            <a:r>
              <a:rPr lang="en-US" altLang="zh-CN" sz="1200" b="1" dirty="0">
                <a:solidFill>
                  <a:srgbClr val="328FFF"/>
                </a:solidFill>
              </a:rPr>
              <a:t>20KB</a:t>
            </a:r>
            <a:r>
              <a:rPr lang="zh-CN" altLang="en-US" sz="1200" dirty="0">
                <a:solidFill>
                  <a:srgbClr val="262626"/>
                </a:solidFill>
              </a:rPr>
              <a:t>内存占用，</a:t>
            </a:r>
            <a:r>
              <a:rPr lang="en-US" altLang="zh-CN" sz="1200" b="1" dirty="0">
                <a:solidFill>
                  <a:srgbClr val="328FFF"/>
                </a:solidFill>
              </a:rPr>
              <a:t>20</a:t>
            </a:r>
            <a:r>
              <a:rPr lang="zh-CN" altLang="en-US" sz="1200" b="1" dirty="0">
                <a:solidFill>
                  <a:srgbClr val="328FFF"/>
                </a:solidFill>
              </a:rPr>
              <a:t>～</a:t>
            </a:r>
            <a:r>
              <a:rPr lang="en-US" altLang="zh-CN" sz="1200" b="1" dirty="0">
                <a:solidFill>
                  <a:srgbClr val="328FFF"/>
                </a:solidFill>
              </a:rPr>
              <a:t>30MIPS</a:t>
            </a:r>
            <a:r>
              <a:rPr lang="zh-CN" altLang="en-US" sz="1200" dirty="0">
                <a:solidFill>
                  <a:srgbClr val="262626"/>
                </a:solidFill>
              </a:rPr>
              <a:t>计算开销</a:t>
            </a:r>
            <a:endParaRPr lang="en-US" altLang="zh-CN" sz="1200" b="0" i="0" u="none" strike="noStrike" cap="none" dirty="0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84" name="Google Shape;484;p25"/>
          <p:cNvGrpSpPr/>
          <p:nvPr/>
        </p:nvGrpSpPr>
        <p:grpSpPr>
          <a:xfrm>
            <a:off x="6632700" y="3944378"/>
            <a:ext cx="5027557" cy="1239828"/>
            <a:chOff x="6636547" y="3665030"/>
            <a:chExt cx="5027557" cy="1330874"/>
          </a:xfrm>
        </p:grpSpPr>
        <p:sp>
          <p:nvSpPr>
            <p:cNvPr id="485" name="Google Shape;485;p25"/>
            <p:cNvSpPr/>
            <p:nvPr/>
          </p:nvSpPr>
          <p:spPr>
            <a:xfrm>
              <a:off x="6692374" y="3737667"/>
              <a:ext cx="4971730" cy="1258237"/>
            </a:xfrm>
            <a:prstGeom prst="rect">
              <a:avLst/>
            </a:prstGeom>
            <a:noFill/>
            <a:ln w="12700" cap="flat" cmpd="sng">
              <a:solidFill>
                <a:srgbClr val="328FF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 panose="020B0604020202020204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636547" y="3665030"/>
              <a:ext cx="996940" cy="273280"/>
            </a:xfrm>
            <a:prstGeom prst="rect">
              <a:avLst/>
            </a:prstGeom>
            <a:solidFill>
              <a:srgbClr val="328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zh-CN" altLang="en-US" sz="1400" b="1" i="0" u="none" strike="noStrike" cap="none" dirty="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计算开销</a:t>
              </a:r>
              <a:endParaRPr sz="1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7" name="Google Shape;487;p25"/>
          <p:cNvSpPr/>
          <p:nvPr/>
        </p:nvSpPr>
        <p:spPr>
          <a:xfrm>
            <a:off x="7990740" y="4104364"/>
            <a:ext cx="3084588" cy="32684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28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优化后的声学结构可不进行</a:t>
            </a:r>
            <a:r>
              <a:rPr lang="zh-CN" altLang="en-US" sz="1200" b="1" dirty="0">
                <a:solidFill>
                  <a:schemeClr val="dk1"/>
                </a:solidFill>
              </a:rPr>
              <a:t>回声消除</a:t>
            </a:r>
            <a:endParaRPr sz="1200" b="1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0" name="Google Shape;490;p25"/>
          <p:cNvSpPr/>
          <p:nvPr/>
        </p:nvSpPr>
        <p:spPr>
          <a:xfrm>
            <a:off x="6652293" y="4505954"/>
            <a:ext cx="4924813" cy="62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76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波束成形</a:t>
            </a:r>
            <a:r>
              <a:rPr lang="en-US" altLang="zh-CN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&amp;</a:t>
            </a:r>
            <a:r>
              <a:rPr lang="zh-CN" altLang="en-US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降噪：</a:t>
            </a:r>
            <a:r>
              <a:rPr lang="en-US" altLang="zh-CN" sz="1200" b="1" dirty="0">
                <a:solidFill>
                  <a:srgbClr val="328FFF"/>
                </a:solidFill>
              </a:rPr>
              <a:t>14</a:t>
            </a:r>
            <a:r>
              <a:rPr lang="zh-CN" altLang="en-US" sz="1200" b="1" dirty="0">
                <a:solidFill>
                  <a:srgbClr val="328FFF"/>
                </a:solidFill>
              </a:rPr>
              <a:t> </a:t>
            </a:r>
            <a:r>
              <a:rPr lang="en-US" altLang="zh-CN" sz="1200" b="1" dirty="0">
                <a:solidFill>
                  <a:srgbClr val="328FFF"/>
                </a:solidFill>
              </a:rPr>
              <a:t>MIPS</a:t>
            </a:r>
            <a:r>
              <a:rPr lang="en-US" altLang="zh-CN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	VAD+</a:t>
            </a:r>
            <a:r>
              <a:rPr lang="zh-CN" altLang="en-US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数据缓存：</a:t>
            </a:r>
            <a:r>
              <a:rPr lang="en-US" altLang="zh-CN" sz="1200" b="1" dirty="0">
                <a:solidFill>
                  <a:srgbClr val="328FFF"/>
                </a:solidFill>
              </a:rPr>
              <a:t>1</a:t>
            </a:r>
            <a:r>
              <a:rPr lang="zh-CN" altLang="en-US" sz="1200" b="1" dirty="0">
                <a:solidFill>
                  <a:srgbClr val="328FFF"/>
                </a:solidFill>
              </a:rPr>
              <a:t> </a:t>
            </a:r>
            <a:r>
              <a:rPr lang="en-US" altLang="zh-CN" sz="1200" b="1" dirty="0">
                <a:solidFill>
                  <a:srgbClr val="328FFF"/>
                </a:solidFill>
              </a:rPr>
              <a:t>MIPS</a:t>
            </a:r>
            <a:endParaRPr lang="en-US" altLang="zh-CN" sz="1200" b="1" dirty="0">
              <a:solidFill>
                <a:srgbClr val="328FFF"/>
              </a:solidFill>
            </a:endParaRPr>
          </a:p>
          <a:p>
            <a:pPr marL="2476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单独唤醒词：</a:t>
            </a:r>
            <a:r>
              <a:rPr lang="en-US" altLang="zh-CN" sz="1200" b="1" dirty="0">
                <a:solidFill>
                  <a:srgbClr val="328FFF"/>
                </a:solidFill>
              </a:rPr>
              <a:t>10</a:t>
            </a:r>
            <a:r>
              <a:rPr lang="zh-CN" altLang="en-US" sz="1200" b="1" dirty="0">
                <a:solidFill>
                  <a:srgbClr val="328FFF"/>
                </a:solidFill>
              </a:rPr>
              <a:t> </a:t>
            </a:r>
            <a:r>
              <a:rPr lang="en-US" altLang="zh-CN" sz="1200" b="1" dirty="0">
                <a:solidFill>
                  <a:srgbClr val="328FFF"/>
                </a:solidFill>
              </a:rPr>
              <a:t>MIPS</a:t>
            </a:r>
            <a:r>
              <a:rPr lang="en-US" altLang="zh-CN" sz="1200" dirty="0">
                <a:solidFill>
                  <a:srgbClr val="262626"/>
                </a:solidFill>
              </a:rPr>
              <a:t>		</a:t>
            </a:r>
            <a:r>
              <a:rPr lang="zh-CN" altLang="en-US" sz="1200" dirty="0">
                <a:solidFill>
                  <a:srgbClr val="262626"/>
                </a:solidFill>
              </a:rPr>
              <a:t>回声消除：</a:t>
            </a:r>
            <a:r>
              <a:rPr lang="en-US" altLang="zh-CN" sz="1200" b="1" dirty="0">
                <a:solidFill>
                  <a:srgbClr val="328FFF"/>
                </a:solidFill>
              </a:rPr>
              <a:t>10</a:t>
            </a:r>
            <a:r>
              <a:rPr lang="zh-CN" altLang="en-US" sz="1200" b="1" dirty="0">
                <a:solidFill>
                  <a:srgbClr val="328FFF"/>
                </a:solidFill>
              </a:rPr>
              <a:t>～</a:t>
            </a:r>
            <a:r>
              <a:rPr lang="en-US" altLang="zh-CN" sz="1200" b="1" dirty="0">
                <a:solidFill>
                  <a:srgbClr val="328FFF"/>
                </a:solidFill>
              </a:rPr>
              <a:t>20</a:t>
            </a:r>
            <a:r>
              <a:rPr lang="zh-CN" altLang="en-US" sz="1200" b="1" dirty="0">
                <a:solidFill>
                  <a:srgbClr val="328FFF"/>
                </a:solidFill>
              </a:rPr>
              <a:t> </a:t>
            </a:r>
            <a:r>
              <a:rPr lang="en-US" altLang="zh-CN" sz="1200" b="1" dirty="0">
                <a:solidFill>
                  <a:srgbClr val="328FFF"/>
                </a:solidFill>
              </a:rPr>
              <a:t>MIPS</a:t>
            </a:r>
            <a:endParaRPr lang="en-US" altLang="zh-CN" sz="1200" b="1" dirty="0">
              <a:solidFill>
                <a:srgbClr val="328FFF"/>
              </a:solidFill>
            </a:endParaRPr>
          </a:p>
          <a:p>
            <a:pPr marL="2476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zh-CN" altLang="en-US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唤醒词</a:t>
            </a:r>
            <a:r>
              <a:rPr lang="en-US" altLang="zh-CN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+</a:t>
            </a:r>
            <a:r>
              <a:rPr lang="zh-CN" altLang="en-US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命令词：</a:t>
            </a:r>
            <a:r>
              <a:rPr lang="en-US" altLang="zh-CN" sz="1200" b="1" dirty="0">
                <a:solidFill>
                  <a:srgbClr val="328FFF"/>
                </a:solidFill>
              </a:rPr>
              <a:t>20</a:t>
            </a:r>
            <a:r>
              <a:rPr lang="zh-CN" altLang="en-US" sz="1200" b="1" dirty="0">
                <a:solidFill>
                  <a:srgbClr val="328FFF"/>
                </a:solidFill>
              </a:rPr>
              <a:t> </a:t>
            </a:r>
            <a:r>
              <a:rPr lang="en-US" altLang="zh-CN" sz="1200" b="1" dirty="0">
                <a:solidFill>
                  <a:srgbClr val="328FFF"/>
                </a:solidFill>
              </a:rPr>
              <a:t>MIPS</a:t>
            </a:r>
            <a:endParaRPr sz="1200" b="1" dirty="0">
              <a:solidFill>
                <a:srgbClr val="328FFF"/>
              </a:solidFill>
            </a:endParaRPr>
          </a:p>
        </p:txBody>
      </p:sp>
      <p:sp>
        <p:nvSpPr>
          <p:cNvPr id="491" name="Google Shape;491;p25"/>
          <p:cNvSpPr/>
          <p:nvPr/>
        </p:nvSpPr>
        <p:spPr>
          <a:xfrm>
            <a:off x="6665783" y="5453626"/>
            <a:ext cx="4994473" cy="697937"/>
          </a:xfrm>
          <a:prstGeom prst="rect">
            <a:avLst/>
          </a:prstGeom>
          <a:noFill/>
          <a:ln w="12700" cap="flat" cmpd="sng">
            <a:solidFill>
              <a:srgbClr val="328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2" name="Google Shape;492;p25"/>
          <p:cNvSpPr/>
          <p:nvPr/>
        </p:nvSpPr>
        <p:spPr>
          <a:xfrm>
            <a:off x="6652293" y="5476478"/>
            <a:ext cx="4924813" cy="601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基于出门问问</a:t>
            </a:r>
            <a:r>
              <a:rPr lang="zh-CN" altLang="en-US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语音云，为终端设备提供</a:t>
            </a:r>
            <a:r>
              <a:rPr lang="zh-CN" altLang="en-US" sz="1200" b="1" dirty="0">
                <a:solidFill>
                  <a:srgbClr val="328FFF"/>
                </a:solidFill>
              </a:rPr>
              <a:t>全链路语音交互能力</a:t>
            </a:r>
            <a:r>
              <a:rPr lang="zh-CN" altLang="en-US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，支持</a:t>
            </a:r>
            <a:r>
              <a:rPr lang="en-US" altLang="zh-CN" sz="1200" b="1" dirty="0">
                <a:solidFill>
                  <a:srgbClr val="328FFF"/>
                </a:solidFill>
              </a:rPr>
              <a:t>100+</a:t>
            </a:r>
            <a:r>
              <a:rPr lang="zh-CN" altLang="en-US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场景的对接，</a:t>
            </a:r>
            <a:r>
              <a:rPr lang="zh-CN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经过大数据平台处理和分析，</a:t>
            </a:r>
            <a:r>
              <a:rPr lang="zh-CN" sz="1200" b="1" i="0" u="none" strike="noStrike" cap="none" dirty="0">
                <a:solidFill>
                  <a:srgbClr val="328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为企业提供可视化报告</a:t>
            </a:r>
            <a:r>
              <a:rPr lang="zh-CN" sz="1200" b="0" i="0" u="none" strike="noStrike" cap="none" dirty="0">
                <a:solidFill>
                  <a:srgbClr val="26262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，辅助管理层决策</a:t>
            </a:r>
            <a:endParaRPr sz="1200" b="0" i="0" u="none" strike="noStrike" cap="none" dirty="0">
              <a:solidFill>
                <a:srgbClr val="26262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3" name="Google Shape;493;p25"/>
          <p:cNvSpPr/>
          <p:nvPr/>
        </p:nvSpPr>
        <p:spPr>
          <a:xfrm rot="-5400000">
            <a:off x="1189906" y="3465362"/>
            <a:ext cx="5034099" cy="615227"/>
          </a:xfrm>
          <a:prstGeom prst="trapezoid">
            <a:avLst>
              <a:gd name="adj" fmla="val 273492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Arial" panose="020B0604020202020204"/>
              <a:buNone/>
            </a:pPr>
            <a:endParaRPr sz="144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" name="Google Shape;487;p25"/>
          <p:cNvSpPr/>
          <p:nvPr/>
        </p:nvSpPr>
        <p:spPr>
          <a:xfrm>
            <a:off x="7813792" y="1195538"/>
            <a:ext cx="3438485" cy="35207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28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zh-CN" altLang="en-US" sz="1200" b="1" dirty="0">
                <a:solidFill>
                  <a:schemeClr val="dk1"/>
                </a:solidFill>
              </a:rPr>
              <a:t>优化声学结构，降低算法复杂度，减少计算开销</a:t>
            </a:r>
            <a:endParaRPr sz="1200" b="1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" name="Google Shape;471;p25"/>
          <p:cNvSpPr/>
          <p:nvPr/>
        </p:nvSpPr>
        <p:spPr>
          <a:xfrm>
            <a:off x="8336671" y="2620223"/>
            <a:ext cx="1544545" cy="1121146"/>
          </a:xfrm>
          <a:prstGeom prst="rect">
            <a:avLst/>
          </a:prstGeom>
          <a:noFill/>
          <a:ln w="12700" cap="flat" cmpd="sng">
            <a:solidFill>
              <a:srgbClr val="328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" name="Google Shape;473;p25"/>
          <p:cNvSpPr/>
          <p:nvPr/>
        </p:nvSpPr>
        <p:spPr>
          <a:xfrm>
            <a:off x="8280844" y="2474298"/>
            <a:ext cx="996940" cy="273280"/>
          </a:xfrm>
          <a:prstGeom prst="rect">
            <a:avLst/>
          </a:prstGeom>
          <a:solidFill>
            <a:srgbClr val="328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b="1" dirty="0">
                <a:solidFill>
                  <a:schemeClr val="lt1"/>
                </a:solidFill>
              </a:rPr>
              <a:t>命令</a:t>
            </a:r>
            <a:r>
              <a:rPr lang="zh-CN" altLang="en-US" sz="1400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词</a:t>
            </a:r>
            <a:endParaRPr sz="14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" name="Google Shape;475;p25"/>
          <p:cNvSpPr/>
          <p:nvPr/>
        </p:nvSpPr>
        <p:spPr>
          <a:xfrm>
            <a:off x="8347894" y="2759590"/>
            <a:ext cx="174756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唤醒率：</a:t>
            </a:r>
            <a:endParaRPr lang="en-US" altLang="zh-CN" sz="1200" dirty="0">
              <a:solidFill>
                <a:srgbClr val="262626"/>
              </a:solidFill>
            </a:endParaRPr>
          </a:p>
          <a:p>
            <a:pPr marL="171450" lvl="8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    安静场景：</a:t>
            </a:r>
            <a:r>
              <a:rPr lang="en-US" altLang="zh-CN" sz="1200" b="1" dirty="0">
                <a:solidFill>
                  <a:srgbClr val="328FFF"/>
                </a:solidFill>
              </a:rPr>
              <a:t>90%</a:t>
            </a:r>
            <a:endParaRPr lang="en-US" altLang="zh-CN" sz="1200" b="1" dirty="0">
              <a:solidFill>
                <a:srgbClr val="328FFF"/>
              </a:solidFill>
            </a:endParaRPr>
          </a:p>
          <a:p>
            <a:pPr marL="171450" lvl="8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    嘈杂环境：</a:t>
            </a:r>
            <a:r>
              <a:rPr lang="en-US" altLang="zh-CN" sz="1200" b="1" dirty="0">
                <a:solidFill>
                  <a:srgbClr val="328FFF"/>
                </a:solidFill>
              </a:rPr>
              <a:t>85%</a:t>
            </a:r>
            <a:endParaRPr lang="en-US" altLang="zh-CN" sz="1200" b="1" dirty="0">
              <a:solidFill>
                <a:srgbClr val="328FFF"/>
              </a:solidFill>
            </a:endParaRPr>
          </a:p>
          <a:p>
            <a:pPr marL="171450" lvl="8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误唤醒率：</a:t>
            </a:r>
            <a:endParaRPr lang="en-US" altLang="zh-CN" sz="1200" b="1" dirty="0">
              <a:solidFill>
                <a:srgbClr val="328FFF"/>
              </a:solidFill>
            </a:endParaRPr>
          </a:p>
          <a:p>
            <a:pPr marL="171450" lvl="8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b="1" i="0" u="none" strike="noStrike" cap="none" dirty="0">
                <a:solidFill>
                  <a:srgbClr val="328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</a:t>
            </a:r>
            <a:r>
              <a:rPr lang="zh-CN" altLang="en-US" sz="1200" dirty="0">
                <a:solidFill>
                  <a:srgbClr val="262626"/>
                </a:solidFill>
              </a:rPr>
              <a:t>小于</a:t>
            </a:r>
            <a:r>
              <a:rPr lang="en-US" altLang="zh-CN" sz="1200" b="1" dirty="0">
                <a:solidFill>
                  <a:srgbClr val="328FFF"/>
                </a:solidFill>
              </a:rPr>
              <a:t>1</a:t>
            </a:r>
            <a:r>
              <a:rPr lang="zh-CN" altLang="en-US" sz="1200" b="1" dirty="0">
                <a:solidFill>
                  <a:srgbClr val="328FFF"/>
                </a:solidFill>
              </a:rPr>
              <a:t>次</a:t>
            </a:r>
            <a:r>
              <a:rPr lang="en-US" altLang="zh-CN" sz="1200" b="1" dirty="0">
                <a:solidFill>
                  <a:srgbClr val="328FFF"/>
                </a:solidFill>
              </a:rPr>
              <a:t>/12</a:t>
            </a:r>
            <a:r>
              <a:rPr lang="zh-CN" altLang="en-US" sz="1200" b="1" dirty="0">
                <a:solidFill>
                  <a:srgbClr val="328FFF"/>
                </a:solidFill>
              </a:rPr>
              <a:t>小时</a:t>
            </a:r>
            <a:endParaRPr lang="en-US" altLang="zh-CN" sz="1200" b="1" i="0" u="none" strike="noStrike" cap="none" dirty="0">
              <a:solidFill>
                <a:srgbClr val="328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Google Shape;471;p25"/>
          <p:cNvSpPr/>
          <p:nvPr/>
        </p:nvSpPr>
        <p:spPr>
          <a:xfrm>
            <a:off x="9967139" y="2609785"/>
            <a:ext cx="1687375" cy="1121146"/>
          </a:xfrm>
          <a:prstGeom prst="rect">
            <a:avLst/>
          </a:prstGeom>
          <a:noFill/>
          <a:ln w="12700" cap="flat" cmpd="sng">
            <a:solidFill>
              <a:srgbClr val="328F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473;p25"/>
          <p:cNvSpPr/>
          <p:nvPr/>
        </p:nvSpPr>
        <p:spPr>
          <a:xfrm>
            <a:off x="9923838" y="2463860"/>
            <a:ext cx="996940" cy="273280"/>
          </a:xfrm>
          <a:prstGeom prst="rect">
            <a:avLst/>
          </a:prstGeom>
          <a:solidFill>
            <a:srgbClr val="328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altLang="en-US" sz="1400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二次唤醒</a:t>
            </a:r>
            <a:endParaRPr sz="1400" b="1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" name="Google Shape;475;p25"/>
          <p:cNvSpPr/>
          <p:nvPr/>
        </p:nvSpPr>
        <p:spPr>
          <a:xfrm>
            <a:off x="9978362" y="2749152"/>
            <a:ext cx="174756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唤醒率：</a:t>
            </a:r>
            <a:endParaRPr lang="en-US" altLang="zh-CN" sz="1200" dirty="0">
              <a:solidFill>
                <a:srgbClr val="262626"/>
              </a:solidFill>
            </a:endParaRPr>
          </a:p>
          <a:p>
            <a:pPr marL="171450" lvl="8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    一级唤醒后：</a:t>
            </a:r>
            <a:r>
              <a:rPr lang="en-US" altLang="zh-CN" sz="1200" b="1" dirty="0">
                <a:solidFill>
                  <a:srgbClr val="328FFF"/>
                </a:solidFill>
              </a:rPr>
              <a:t>90%</a:t>
            </a:r>
            <a:endParaRPr lang="en-US" altLang="zh-CN" sz="1200" b="1" dirty="0">
              <a:solidFill>
                <a:srgbClr val="328FFF"/>
              </a:solidFill>
            </a:endParaRPr>
          </a:p>
          <a:p>
            <a:pPr marL="171450" lvl="8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dirty="0">
                <a:solidFill>
                  <a:srgbClr val="262626"/>
                </a:solidFill>
              </a:rPr>
              <a:t>误唤醒率：</a:t>
            </a:r>
            <a:endParaRPr lang="en-US" altLang="zh-CN" sz="1200" b="1" dirty="0">
              <a:solidFill>
                <a:srgbClr val="328FFF"/>
              </a:solidFill>
            </a:endParaRPr>
          </a:p>
          <a:p>
            <a:pPr marL="171450" lvl="8" indent="-171450">
              <a:buClr>
                <a:srgbClr val="262626"/>
              </a:buClr>
              <a:buSzPts val="1200"/>
              <a:buFont typeface="Arial" panose="020B0604020202020204"/>
              <a:buChar char="•"/>
            </a:pPr>
            <a:r>
              <a:rPr lang="zh-CN" altLang="en-US" sz="1200" b="1" i="0" u="none" strike="noStrike" cap="none" dirty="0">
                <a:solidFill>
                  <a:srgbClr val="328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</a:t>
            </a:r>
            <a:r>
              <a:rPr lang="zh-CN" altLang="en-US" sz="1200" dirty="0">
                <a:solidFill>
                  <a:srgbClr val="262626"/>
                </a:solidFill>
              </a:rPr>
              <a:t>小于</a:t>
            </a:r>
            <a:r>
              <a:rPr lang="en-US" altLang="zh-CN" sz="1200" b="1" dirty="0">
                <a:solidFill>
                  <a:srgbClr val="328FFF"/>
                </a:solidFill>
              </a:rPr>
              <a:t>1</a:t>
            </a:r>
            <a:r>
              <a:rPr lang="zh-CN" altLang="en-US" sz="1200" b="1" dirty="0">
                <a:solidFill>
                  <a:srgbClr val="328FFF"/>
                </a:solidFill>
              </a:rPr>
              <a:t>次</a:t>
            </a:r>
            <a:r>
              <a:rPr lang="en-US" altLang="zh-CN" sz="1200" b="1" dirty="0">
                <a:solidFill>
                  <a:srgbClr val="328FFF"/>
                </a:solidFill>
              </a:rPr>
              <a:t>/48</a:t>
            </a:r>
            <a:r>
              <a:rPr lang="zh-CN" altLang="en-US" sz="1200" b="1" dirty="0">
                <a:solidFill>
                  <a:srgbClr val="328FFF"/>
                </a:solidFill>
              </a:rPr>
              <a:t>小时</a:t>
            </a:r>
            <a:endParaRPr lang="en-US" altLang="zh-CN" sz="1200" b="1" i="0" u="none" strike="noStrike" cap="none" dirty="0">
              <a:solidFill>
                <a:srgbClr val="328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9130552" y="4497132"/>
            <a:ext cx="0" cy="638728"/>
          </a:xfrm>
          <a:prstGeom prst="line">
            <a:avLst/>
          </a:prstGeom>
          <a:ln w="127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71985" y="6394605"/>
            <a:ext cx="64251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注：</a:t>
            </a:r>
            <a:r>
              <a:rPr lang="en-US" altLang="zh-CN" sz="1100" baseline="30000" dirty="0"/>
              <a:t>1</a:t>
            </a:r>
            <a:r>
              <a:rPr lang="zh-CN" altLang="en-US" sz="1100" baseline="30000" dirty="0"/>
              <a:t> </a:t>
            </a:r>
            <a:r>
              <a:rPr lang="en-US" altLang="zh-CN" sz="1000" dirty="0"/>
              <a:t>MIPS</a:t>
            </a:r>
            <a:r>
              <a:rPr lang="zh-CN" altLang="zh-CN" sz="1000" dirty="0">
                <a:solidFill>
                  <a:srgbClr val="262626"/>
                </a:solidFill>
              </a:rPr>
              <a:t>的数字基于高通</a:t>
            </a:r>
            <a:r>
              <a:rPr lang="en-US" altLang="zh-CN" sz="1000" dirty="0">
                <a:solidFill>
                  <a:srgbClr val="262626"/>
                </a:solidFill>
              </a:rPr>
              <a:t>QCC </a:t>
            </a:r>
            <a:r>
              <a:rPr lang="en-US" altLang="zh-CN" sz="1000" dirty="0"/>
              <a:t>5100</a:t>
            </a:r>
            <a:r>
              <a:rPr lang="zh-CN" altLang="zh-CN" sz="1000" dirty="0"/>
              <a:t>系列芯片</a:t>
            </a:r>
            <a:r>
              <a:rPr lang="zh-CN" altLang="en-US" sz="1100" dirty="0"/>
              <a:t>；</a:t>
            </a:r>
            <a:r>
              <a:rPr lang="en-US" altLang="zh-CN" sz="1100" baseline="30000" dirty="0"/>
              <a:t>2</a:t>
            </a:r>
            <a:r>
              <a:rPr lang="zh-CN" altLang="en-US" sz="1100" baseline="30000" dirty="0"/>
              <a:t> </a:t>
            </a:r>
            <a:r>
              <a:rPr lang="zh-CN" altLang="zh-CN" sz="1000" dirty="0"/>
              <a:t>回声消除的算法及资源需求依赖于硬件和声学结构的设计。</a:t>
            </a:r>
            <a:endParaRPr kumimoji="1" lang="zh-CN" altLang="en-US" sz="1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500533" y="218319"/>
            <a:ext cx="9021782" cy="65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500"/>
              <a:buFont typeface="Arial" panose="020B0604020202020204"/>
              <a:buNone/>
            </a:pPr>
            <a:r>
              <a:rPr lang="en-US" altLang="zh-CN" sz="2400" dirty="0">
                <a:latin typeface="Arial" panose="020B0604020202020204"/>
                <a:cs typeface="Arial" panose="020B0604020202020204"/>
                <a:sym typeface="Arial" panose="020B0604020202020204"/>
              </a:rPr>
              <a:t>TWS</a:t>
            </a:r>
            <a:r>
              <a:rPr lang="zh-CN" altLang="en-US" sz="2400" dirty="0">
                <a:latin typeface="Arial" panose="020B0604020202020204"/>
                <a:cs typeface="Arial" panose="020B0604020202020204"/>
                <a:sym typeface="Arial" panose="020B0604020202020204"/>
              </a:rPr>
              <a:t>耳机解决方案的算法性能指标</a:t>
            </a:r>
            <a:endParaRPr sz="2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6" name="Google Shape;256;p20"/>
          <p:cNvSpPr txBox="1">
            <a:spLocks noGrp="1"/>
          </p:cNvSpPr>
          <p:nvPr>
            <p:ph type="sldNum" idx="12"/>
          </p:nvPr>
        </p:nvSpPr>
        <p:spPr>
          <a:xfrm>
            <a:off x="10971797" y="6987084"/>
            <a:ext cx="482340" cy="33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CN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574811" y="1329626"/>
            <a:ext cx="10765633" cy="1670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25" tIns="95225" rIns="95225" bIns="95225" anchor="ctr" anchorCtr="0">
            <a:noAutofit/>
          </a:bodyPr>
          <a:lstStyle/>
          <a:p>
            <a:pPr marL="230505" marR="0" lvl="0" indent="-230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8FFF"/>
              </a:buClr>
              <a:buSzPts val="1206"/>
              <a:buFont typeface="Noto Sans Symbols" panose="020B0502040504020204"/>
              <a:buChar char="■"/>
            </a:pPr>
            <a:r>
              <a:rPr lang="zh-CN" sz="1725" b="0" i="0" u="none" strike="noStrike" cap="none" dirty="0">
                <a:solidFill>
                  <a:srgbClr val="42485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国内</a:t>
            </a:r>
            <a:r>
              <a:rPr lang="zh-CN" sz="1725" b="1" i="0" u="none" strike="noStrike" cap="none" dirty="0">
                <a:solidFill>
                  <a:srgbClr val="328DF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最早</a:t>
            </a:r>
            <a:r>
              <a:rPr lang="zh-CN" altLang="en-US" sz="1725" dirty="0">
                <a:solidFill>
                  <a:srgbClr val="424858"/>
                </a:solidFill>
              </a:rPr>
              <a:t>开发高通</a:t>
            </a:r>
            <a:r>
              <a:rPr lang="en-US" altLang="zh-CN" sz="1725" dirty="0">
                <a:solidFill>
                  <a:srgbClr val="424858"/>
                </a:solidFill>
              </a:rPr>
              <a:t>QCC</a:t>
            </a:r>
            <a:r>
              <a:rPr lang="zh-CN" altLang="en-US" sz="1725" dirty="0">
                <a:solidFill>
                  <a:srgbClr val="424858"/>
                </a:solidFill>
              </a:rPr>
              <a:t> </a:t>
            </a:r>
            <a:r>
              <a:rPr lang="en-US" altLang="zh-CN" sz="1725" dirty="0">
                <a:solidFill>
                  <a:srgbClr val="424858"/>
                </a:solidFill>
              </a:rPr>
              <a:t>5100</a:t>
            </a:r>
            <a:r>
              <a:rPr lang="zh-CN" altLang="en-US" sz="1725" dirty="0">
                <a:solidFill>
                  <a:srgbClr val="424858"/>
                </a:solidFill>
              </a:rPr>
              <a:t>系列平台的厂商</a:t>
            </a:r>
            <a:endParaRPr lang="en-US" altLang="zh-CN" sz="1725" dirty="0">
              <a:solidFill>
                <a:srgbClr val="328FFF"/>
              </a:solidFill>
            </a:endParaRPr>
          </a:p>
          <a:p>
            <a:pPr marL="230505" marR="0" lvl="0" indent="-230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8FFF"/>
              </a:buClr>
              <a:buSzPts val="1206"/>
              <a:buFont typeface="Noto Sans Symbols" panose="020B0502040504020204"/>
              <a:buChar char="■"/>
            </a:pPr>
            <a:r>
              <a:rPr lang="zh-CN" altLang="en-US" sz="1725" dirty="0">
                <a:solidFill>
                  <a:srgbClr val="424858"/>
                </a:solidFill>
              </a:rPr>
              <a:t>拥有</a:t>
            </a:r>
            <a:r>
              <a:rPr lang="zh-CN" altLang="en-US" sz="1725" b="1" dirty="0">
                <a:solidFill>
                  <a:srgbClr val="328FFF"/>
                </a:solidFill>
              </a:rPr>
              <a:t>软硬件系统整合能力</a:t>
            </a:r>
            <a:r>
              <a:rPr lang="zh-CN" altLang="en-US" sz="1725" dirty="0">
                <a:solidFill>
                  <a:srgbClr val="424858"/>
                </a:solidFill>
              </a:rPr>
              <a:t>，目前正将</a:t>
            </a:r>
            <a:r>
              <a:rPr lang="en-US" altLang="zh-CN" sz="1725" dirty="0">
                <a:solidFill>
                  <a:srgbClr val="424858"/>
                </a:solidFill>
              </a:rPr>
              <a:t>TWS</a:t>
            </a:r>
            <a:r>
              <a:rPr lang="zh-CN" altLang="en-US" sz="1725" dirty="0">
                <a:solidFill>
                  <a:srgbClr val="424858"/>
                </a:solidFill>
              </a:rPr>
              <a:t>方案扩展到多芯片平台</a:t>
            </a:r>
            <a:endParaRPr lang="en-US" altLang="zh-CN" sz="1725" dirty="0">
              <a:solidFill>
                <a:srgbClr val="424858"/>
              </a:solidFill>
            </a:endParaRPr>
          </a:p>
          <a:p>
            <a:pPr marL="230505" marR="0" lvl="0" indent="-23050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8FFF"/>
              </a:buClr>
              <a:buSzPts val="1206"/>
              <a:buFont typeface="Noto Sans Symbols" panose="020B0502040504020204"/>
              <a:buChar char="■"/>
            </a:pPr>
            <a:r>
              <a:rPr lang="zh-CN" altLang="en-US" sz="1725" dirty="0">
                <a:solidFill>
                  <a:srgbClr val="424858"/>
                </a:solidFill>
              </a:rPr>
              <a:t>针对</a:t>
            </a:r>
            <a:r>
              <a:rPr lang="zh-CN" altLang="en-US" sz="1725" b="1" dirty="0">
                <a:solidFill>
                  <a:srgbClr val="328FFF"/>
                </a:solidFill>
              </a:rPr>
              <a:t>声学结构、算法、功耗</a:t>
            </a:r>
            <a:r>
              <a:rPr lang="zh-CN" altLang="en-US" sz="1725" dirty="0">
                <a:solidFill>
                  <a:srgbClr val="424858"/>
                </a:solidFill>
              </a:rPr>
              <a:t>等方面进行优化，使产品体验优于市场竞品</a:t>
            </a:r>
            <a:endParaRPr sz="1725" dirty="0">
              <a:solidFill>
                <a:srgbClr val="424858"/>
              </a:solidFill>
            </a:endParaRPr>
          </a:p>
        </p:txBody>
      </p:sp>
      <p:graphicFrame>
        <p:nvGraphicFramePr>
          <p:cNvPr id="259" name="Google Shape;259;p20"/>
          <p:cNvGraphicFramePr/>
          <p:nvPr/>
        </p:nvGraphicFramePr>
        <p:xfrm>
          <a:off x="440684" y="876255"/>
          <a:ext cx="5884701" cy="456425"/>
        </p:xfrm>
        <a:graphic>
          <a:graphicData uri="http://schemas.openxmlformats.org/drawingml/2006/table">
            <a:tbl>
              <a:tblPr firstRow="1" bandRow="1">
                <a:noFill/>
                <a:tableStyleId>{5CE827F9-2AB3-4C04-BF86-64A39D8649F7}</a:tableStyleId>
              </a:tblPr>
              <a:tblGrid>
                <a:gridCol w="5884701"/>
              </a:tblGrid>
              <a:tr h="45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 panose="020B0604020202020204"/>
                        <a:buNone/>
                      </a:pPr>
                      <a:r>
                        <a:rPr lang="zh-CN" altLang="en-US" sz="2000" u="none" strike="noStrike" cap="none" dirty="0">
                          <a:solidFill>
                            <a:srgbClr val="3F3F3F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出门问问的信号处理技术处于业界领先水平</a:t>
                      </a:r>
                      <a:endParaRPr sz="1400" u="none" strike="noStrike" cap="none" dirty="0"/>
                    </a:p>
                  </a:txBody>
                  <a:tcPr marL="112550" marR="112550" marT="56275" marB="56275" anchor="ctr">
                    <a:lnB w="38100" cap="flat" cmpd="sng">
                      <a:solidFill>
                        <a:srgbClr val="328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269" name="Google Shape;269;p20"/>
          <p:cNvGraphicFramePr/>
          <p:nvPr>
            <p:custDataLst>
              <p:tags r:id="rId1"/>
            </p:custDataLst>
          </p:nvPr>
        </p:nvGraphicFramePr>
        <p:xfrm>
          <a:off x="574811" y="3192170"/>
          <a:ext cx="5506085" cy="3084830"/>
        </p:xfrm>
        <a:graphic>
          <a:graphicData uri="http://schemas.openxmlformats.org/drawingml/2006/table">
            <a:tbl>
              <a:tblPr>
                <a:noFill/>
                <a:tableStyleId>{EEFDAD97-9038-4B55-BFB6-4FDF1319768E}</a:tableStyleId>
              </a:tblPr>
              <a:tblGrid>
                <a:gridCol w="1589255"/>
                <a:gridCol w="1927860"/>
                <a:gridCol w="1989191"/>
              </a:tblGrid>
              <a:tr h="31859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11725" marR="11725" marT="11725" marB="11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300" b="1" u="none" strike="noStrike" cap="none" dirty="0">
                          <a:solidFill>
                            <a:srgbClr val="FFFFFF"/>
                          </a:solidFill>
                        </a:rPr>
                        <a:t>性能指标</a:t>
                      </a:r>
                      <a:endParaRPr sz="13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 hMerge="1">
                  <a:tcPr/>
                </a:tc>
              </a:tr>
              <a:tr h="33031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11725" marR="11725" marT="11725" marB="11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300" u="none" strike="noStrike" cap="none" dirty="0">
                          <a:solidFill>
                            <a:srgbClr val="FFFFFF"/>
                          </a:solidFill>
                        </a:rPr>
                        <a:t>语音交互场景</a:t>
                      </a:r>
                      <a:endParaRPr sz="13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300" u="none" strike="noStrike" cap="none" dirty="0">
                          <a:solidFill>
                            <a:srgbClr val="FFFFFF"/>
                          </a:solidFill>
                        </a:rPr>
                        <a:t>语音通话场景</a:t>
                      </a:r>
                      <a:endParaRPr sz="13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语音检测（</a:t>
                      </a:r>
                      <a:r>
                        <a:rPr lang="en-US" altLang="zh-CN" sz="1400" u="none" strike="noStrike" cap="none" dirty="0">
                          <a:solidFill>
                            <a:schemeClr val="dk1"/>
                          </a:solidFill>
                        </a:rPr>
                        <a:t>VAD</a:t>
                      </a: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）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b="0" i="0" u="none" strike="noStrike" cap="none" dirty="0">
                          <a:solidFill>
                            <a:srgbClr val="00000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检测延时 </a:t>
                      </a:r>
                      <a:endParaRPr lang="en-US" altLang="zh-CN" sz="1400" b="0" i="0" u="none" strike="noStrike" cap="none" dirty="0">
                        <a:solidFill>
                          <a:srgbClr val="00000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60ms</a:t>
                      </a:r>
                      <a:r>
                        <a:rPr lang="zh-CN" altLang="en-US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 ～</a:t>
                      </a: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100ms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u="none" strike="noStrike" cap="none" dirty="0"/>
                        <a:t>N/A</a:t>
                      </a:r>
                      <a:endParaRPr sz="1400" u="none" strike="noStrike" cap="none" dirty="0"/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回声消除（</a:t>
                      </a:r>
                      <a:r>
                        <a:rPr lang="en-US" altLang="zh-CN" sz="1400" u="none" strike="noStrike" cap="none" dirty="0">
                          <a:solidFill>
                            <a:schemeClr val="dk1"/>
                          </a:solidFill>
                        </a:rPr>
                        <a:t>AEC</a:t>
                      </a: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）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b="0" i="0" u="none" strike="noStrike" cap="none" dirty="0">
                          <a:solidFill>
                            <a:srgbClr val="00000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回声抑制 </a:t>
                      </a: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6dB</a:t>
                      </a:r>
                      <a:r>
                        <a:rPr lang="zh-CN" altLang="en-US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～</a:t>
                      </a: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15dB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/>
                        <a:t>回声抑制 </a:t>
                      </a:r>
                      <a:endParaRPr lang="en-US" altLang="zh-CN"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10dB</a:t>
                      </a:r>
                      <a:r>
                        <a:rPr lang="zh-CN" altLang="en-US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 ～ </a:t>
                      </a: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20dB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05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波束成形（</a:t>
                      </a:r>
                      <a:r>
                        <a:rPr lang="en-US" altLang="zh-CN" sz="1400" u="none" strike="noStrike" cap="none" dirty="0">
                          <a:solidFill>
                            <a:schemeClr val="dk1"/>
                          </a:solidFill>
                        </a:rPr>
                        <a:t>BF</a:t>
                      </a: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）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/>
                        <a:t>环境干扰抑制</a:t>
                      </a:r>
                      <a:endParaRPr lang="en-US" altLang="zh-CN"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12dB</a:t>
                      </a:r>
                      <a:r>
                        <a:rPr lang="zh-CN" altLang="en-US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～</a:t>
                      </a: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20dB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  <a:defRPr/>
                      </a:pPr>
                      <a:r>
                        <a:rPr lang="zh-CN" altLang="en-US" sz="1400" u="none" strike="noStrike" cap="none" dirty="0"/>
                        <a:t>环境干扰抑制</a:t>
                      </a:r>
                      <a:endParaRPr lang="en-US" altLang="zh-CN" sz="1400" u="none" strike="noStrike" cap="none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  <a:defRPr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12</a:t>
                      </a:r>
                      <a:r>
                        <a:rPr lang="en-GB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dB</a:t>
                      </a:r>
                      <a:r>
                        <a:rPr lang="zh-CN" altLang="en-GB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～</a:t>
                      </a:r>
                      <a:r>
                        <a:rPr lang="en-GB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20dB</a:t>
                      </a:r>
                      <a:endParaRPr lang="en-GB" altLang="zh-CN"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260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噪音抑制（</a:t>
                      </a:r>
                      <a:r>
                        <a:rPr lang="en-US" altLang="zh-CN" sz="1400" u="none" strike="noStrike" cap="none" dirty="0">
                          <a:solidFill>
                            <a:schemeClr val="dk1"/>
                          </a:solidFill>
                        </a:rPr>
                        <a:t>NS</a:t>
                      </a: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）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/>
                        <a:t>稳态噪音抑制</a:t>
                      </a:r>
                      <a:endParaRPr lang="en-US" altLang="zh-CN"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6dB</a:t>
                      </a:r>
                      <a:r>
                        <a:rPr lang="zh-CN" altLang="en-US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～</a:t>
                      </a: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12dB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/>
                        <a:t>稳态噪音抑制</a:t>
                      </a:r>
                      <a:endParaRPr lang="en-US" altLang="zh-CN" sz="1400" u="none" strike="noStrike" cap="none"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6dB</a:t>
                      </a:r>
                      <a:r>
                        <a:rPr lang="zh-CN" altLang="en-US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～</a:t>
                      </a: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20dB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601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降风噪（</a:t>
                      </a:r>
                      <a:r>
                        <a:rPr lang="en-US" altLang="zh-CN" sz="1400" u="none" strike="noStrike" cap="none" dirty="0">
                          <a:solidFill>
                            <a:schemeClr val="dk1"/>
                          </a:solidFill>
                        </a:rPr>
                        <a:t>WNR</a:t>
                      </a: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）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b="0" i="0" u="none" strike="noStrike" cap="none" dirty="0">
                          <a:solidFill>
                            <a:srgbClr val="00000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风噪抑制</a:t>
                      </a:r>
                      <a:endParaRPr lang="en-US" altLang="zh-CN" sz="1400" b="0" i="0" u="none" strike="noStrike" cap="none" dirty="0">
                        <a:solidFill>
                          <a:srgbClr val="00000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10dB</a:t>
                      </a:r>
                      <a:r>
                        <a:rPr lang="zh-CN" altLang="en-US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～</a:t>
                      </a: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20dB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b="0" i="0" u="none" strike="noStrike" cap="none" dirty="0">
                          <a:solidFill>
                            <a:srgbClr val="00000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风噪抑制</a:t>
                      </a:r>
                      <a:endParaRPr lang="zh-CN" altLang="en-US" sz="1400" b="0" i="0" u="none" strike="noStrike" cap="none" dirty="0">
                        <a:solidFill>
                          <a:srgbClr val="00000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10</a:t>
                      </a:r>
                      <a:r>
                        <a:rPr lang="en-GB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dB</a:t>
                      </a:r>
                      <a:r>
                        <a:rPr lang="zh-CN" altLang="en-GB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～</a:t>
                      </a:r>
                      <a:r>
                        <a:rPr lang="en-GB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20dB</a:t>
                      </a:r>
                      <a:endParaRPr lang="en-GB" altLang="zh-CN"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Google Shape;269;p20"/>
          <p:cNvGraphicFramePr/>
          <p:nvPr>
            <p:custDataLst>
              <p:tags r:id="rId2"/>
            </p:custDataLst>
          </p:nvPr>
        </p:nvGraphicFramePr>
        <p:xfrm>
          <a:off x="6475956" y="3200260"/>
          <a:ext cx="5172244" cy="3076172"/>
        </p:xfrm>
        <a:graphic>
          <a:graphicData uri="http://schemas.openxmlformats.org/drawingml/2006/table">
            <a:tbl>
              <a:tblPr>
                <a:noFill/>
                <a:tableStyleId>{EEFDAD97-9038-4B55-BFB6-4FDF1319768E}</a:tableStyleId>
              </a:tblPr>
              <a:tblGrid>
                <a:gridCol w="1556178"/>
                <a:gridCol w="1843585"/>
                <a:gridCol w="1772481"/>
              </a:tblGrid>
              <a:tr h="32623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11725" marR="11725" marT="11725" marB="11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300" b="1" u="none" strike="noStrike" cap="none" dirty="0">
                          <a:solidFill>
                            <a:srgbClr val="FFFFFF"/>
                          </a:solidFill>
                        </a:rPr>
                        <a:t>性能指标</a:t>
                      </a:r>
                      <a:endParaRPr sz="13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 hMerge="1">
                  <a:tcPr/>
                </a:tc>
              </a:tr>
              <a:tr h="33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11725" marR="11725" marT="11725" marB="11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300" u="none" strike="noStrike" cap="none" dirty="0">
                          <a:solidFill>
                            <a:srgbClr val="FFFFFF"/>
                          </a:solidFill>
                        </a:rPr>
                        <a:t>内存占用</a:t>
                      </a:r>
                      <a:endParaRPr sz="13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300" u="none" strike="noStrike" cap="none" dirty="0">
                          <a:solidFill>
                            <a:srgbClr val="FFFFFF"/>
                          </a:solidFill>
                        </a:rPr>
                        <a:t>计算开销</a:t>
                      </a:r>
                      <a:endParaRPr sz="1300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F0"/>
                    </a:solidFill>
                  </a:tcPr>
                </a:tc>
              </a:tr>
              <a:tr h="44779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波束成形</a:t>
                      </a:r>
                      <a:r>
                        <a:rPr lang="en-US" altLang="zh-CN" sz="1400" u="none" strike="noStrike" cap="none" dirty="0">
                          <a:solidFill>
                            <a:schemeClr val="dk1"/>
                          </a:solidFill>
                        </a:rPr>
                        <a:t>&amp;</a:t>
                      </a:r>
                      <a:endParaRPr lang="en-US" altLang="zh-CN" sz="14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降噪算法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14KB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14MIPS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508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回声消除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10KB</a:t>
                      </a:r>
                      <a:r>
                        <a:rPr lang="zh-CN" altLang="en-US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～</a:t>
                      </a: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20KB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20MIPS</a:t>
                      </a:r>
                      <a:r>
                        <a:rPr lang="zh-CN" altLang="en-US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～</a:t>
                      </a: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35MIPS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942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u="none" strike="noStrike" cap="none" dirty="0">
                          <a:solidFill>
                            <a:schemeClr val="dk1"/>
                          </a:solidFill>
                        </a:rPr>
                        <a:t>VAD&amp;</a:t>
                      </a:r>
                      <a:endParaRPr lang="en-US" altLang="zh-CN" sz="14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数据缓存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12KB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1MIPS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323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u="none" strike="noStrike" cap="none" dirty="0" err="1">
                          <a:solidFill>
                            <a:schemeClr val="dk1"/>
                          </a:solidFill>
                        </a:rPr>
                        <a:t>OneShot</a:t>
                      </a:r>
                      <a:r>
                        <a:rPr lang="en-US" altLang="zh-CN" sz="1400" u="none" strike="noStrike" cap="none" dirty="0">
                          <a:solidFill>
                            <a:schemeClr val="dk1"/>
                          </a:solidFill>
                        </a:rPr>
                        <a:t>&amp;</a:t>
                      </a:r>
                      <a:endParaRPr lang="en-US" altLang="zh-CN" sz="14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数据缓存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64KB/128KB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  <a:defRPr/>
                      </a:pPr>
                      <a:r>
                        <a:rPr lang="en-GB" altLang="zh-CN" sz="1400" b="0" i="0" u="none" strike="noStrike" cap="none" dirty="0">
                          <a:solidFill>
                            <a:srgbClr val="00000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N</a:t>
                      </a:r>
                      <a:r>
                        <a:rPr lang="en-US" altLang="zh-CN" sz="1400" b="0" i="0" u="none" strike="noStrike" cap="none" dirty="0">
                          <a:solidFill>
                            <a:srgbClr val="00000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/A</a:t>
                      </a:r>
                      <a:endParaRPr lang="en-GB" altLang="zh-CN" sz="1400" b="0" i="0" u="none" strike="noStrike" cap="none" dirty="0">
                        <a:solidFill>
                          <a:srgbClr val="00000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3820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单唤醒词</a:t>
                      </a:r>
                      <a:r>
                        <a:rPr lang="en-US" altLang="zh-CN" sz="1400" u="none" strike="noStrike" cap="none" dirty="0">
                          <a:solidFill>
                            <a:schemeClr val="dk1"/>
                          </a:solidFill>
                        </a:rPr>
                        <a:t>&amp;</a:t>
                      </a:r>
                      <a:endParaRPr lang="en-US" altLang="zh-CN" sz="14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zh-CN" altLang="en-US" sz="1400" u="none" strike="noStrike" cap="none" dirty="0">
                          <a:solidFill>
                            <a:schemeClr val="dk1"/>
                          </a:solidFill>
                        </a:rPr>
                        <a:t>命令词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11725" marR="11725" marT="11725" marB="117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45KB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0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25MIPS</a:t>
                      </a:r>
                      <a:endParaRPr sz="1400" b="0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725" marR="11725" marT="11725" marB="117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7" name="Google Shape;453;p25"/>
          <p:cNvSpPr txBox="1"/>
          <p:nvPr/>
        </p:nvSpPr>
        <p:spPr>
          <a:xfrm>
            <a:off x="10964179" y="6319945"/>
            <a:ext cx="482340" cy="2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2F2F2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fld id="{00000000-1234-1234-1234-123412341234}" type="slidenum">
              <a:rPr lang="en-US" altLang="zh-CN" smtClean="0"/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>
            <a:spLocks noGrp="1"/>
          </p:cNvSpPr>
          <p:nvPr>
            <p:ph type="title"/>
          </p:nvPr>
        </p:nvSpPr>
        <p:spPr>
          <a:xfrm>
            <a:off x="467948" y="228879"/>
            <a:ext cx="9021782" cy="65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 panose="020B0604020202020204"/>
              <a:buNone/>
            </a:pPr>
            <a:r>
              <a:rPr lang="zh-CN" altLang="en-US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成熟的</a:t>
            </a:r>
            <a:r>
              <a:rPr lang="en-US" altLang="zh-CN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TWS</a:t>
            </a:r>
            <a:r>
              <a:rPr lang="zh-CN" altLang="en-US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耳机信号处理测试体系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0" name="Google Shape;350;p23"/>
          <p:cNvSpPr txBox="1">
            <a:spLocks noGrp="1"/>
          </p:cNvSpPr>
          <p:nvPr>
            <p:ph type="sldNum" idx="12"/>
          </p:nvPr>
        </p:nvSpPr>
        <p:spPr>
          <a:xfrm>
            <a:off x="10964179" y="6319945"/>
            <a:ext cx="482340" cy="2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CN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aphicFrame>
        <p:nvGraphicFramePr>
          <p:cNvPr id="38" name="Google Shape;808;p29"/>
          <p:cNvGraphicFramePr/>
          <p:nvPr/>
        </p:nvGraphicFramePr>
        <p:xfrm>
          <a:off x="6311335" y="945644"/>
          <a:ext cx="4967850" cy="456425"/>
        </p:xfrm>
        <a:graphic>
          <a:graphicData uri="http://schemas.openxmlformats.org/drawingml/2006/table">
            <a:tbl>
              <a:tblPr firstRow="1" bandRow="1">
                <a:noFill/>
                <a:tableStyleId>{5CE827F9-2AB3-4C04-BF86-64A39D8649F7}</a:tableStyleId>
              </a:tblPr>
              <a:tblGrid>
                <a:gridCol w="4967850"/>
              </a:tblGrid>
              <a:tr h="45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 panose="020B0604020202020204"/>
                        <a:buNone/>
                      </a:pPr>
                      <a:r>
                        <a:rPr lang="zh-CN" altLang="en-US" sz="17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按评估方式分</a:t>
                      </a:r>
                      <a:endParaRPr sz="140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12550" marR="112550" marT="56275" marB="56275" anchor="ctr">
                    <a:lnB w="38100" cap="flat" cmpd="sng">
                      <a:solidFill>
                        <a:srgbClr val="328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39" name="Google Shape;809;p29"/>
          <p:cNvGraphicFramePr/>
          <p:nvPr/>
        </p:nvGraphicFramePr>
        <p:xfrm>
          <a:off x="940812" y="945644"/>
          <a:ext cx="4967850" cy="456425"/>
        </p:xfrm>
        <a:graphic>
          <a:graphicData uri="http://schemas.openxmlformats.org/drawingml/2006/table">
            <a:tbl>
              <a:tblPr firstRow="1" bandRow="1">
                <a:noFill/>
                <a:tableStyleId>{5CE827F9-2AB3-4C04-BF86-64A39D8649F7}</a:tableStyleId>
              </a:tblPr>
              <a:tblGrid>
                <a:gridCol w="4967850"/>
              </a:tblGrid>
              <a:tr h="45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 panose="020B0604020202020204"/>
                        <a:buNone/>
                      </a:pPr>
                      <a:r>
                        <a:rPr lang="zh-CN" altLang="en-US" sz="17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按测试环境分</a:t>
                      </a:r>
                      <a:endParaRPr sz="140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12550" marR="112550" marT="56275" marB="56275" anchor="ctr">
                    <a:lnB w="38100" cap="flat" cmpd="sng">
                      <a:solidFill>
                        <a:srgbClr val="328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0" name="Google Shape;810;p29"/>
          <p:cNvSpPr/>
          <p:nvPr/>
        </p:nvSpPr>
        <p:spPr>
          <a:xfrm>
            <a:off x="6311335" y="1635245"/>
            <a:ext cx="4967856" cy="195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8450" marR="113030" lvl="0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725" b="1" dirty="0">
                <a:solidFill>
                  <a:srgbClr val="328FFF"/>
                </a:solidFill>
              </a:rPr>
              <a:t>客观测试</a:t>
            </a:r>
            <a:r>
              <a:rPr lang="zh-CN" altLang="en-US" sz="1475" dirty="0">
                <a:solidFill>
                  <a:srgbClr val="3F3F3F"/>
                </a:solidFill>
              </a:rPr>
              <a:t>：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按照事先确定好的测试方法，对测试算法定义出一个测试指标，并通过测试得到打分值。</a:t>
            </a:r>
            <a:endParaRPr lang="en-US" altLang="zh-CN" sz="1475" dirty="0">
              <a:solidFill>
                <a:schemeClr val="dk1"/>
              </a:solidFill>
              <a:latin typeface="KaiTi"/>
              <a:ea typeface="KaiTi"/>
            </a:endParaRPr>
          </a:p>
          <a:p>
            <a:pPr marL="12700" marR="113030" lvl="0">
              <a:lnSpc>
                <a:spcPct val="130000"/>
              </a:lnSpc>
              <a:buClr>
                <a:srgbClr val="328FFF"/>
              </a:buClr>
              <a:buSzPts val="1034"/>
            </a:pPr>
            <a:endParaRPr lang="en-US" altLang="zh-CN" sz="1475" dirty="0">
              <a:solidFill>
                <a:schemeClr val="dk1"/>
              </a:solidFill>
              <a:latin typeface="KaiTi"/>
              <a:ea typeface="KaiTi"/>
            </a:endParaRPr>
          </a:p>
          <a:p>
            <a:pPr marL="298450" marR="113030" lvl="0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725" b="1" dirty="0">
                <a:solidFill>
                  <a:srgbClr val="328FFF"/>
                </a:solidFill>
              </a:rPr>
              <a:t>主观测试</a:t>
            </a:r>
            <a:r>
              <a:rPr lang="zh-CN" altLang="en-US" sz="1475" b="0" i="0" u="none" strike="noStrike" cap="none" dirty="0">
                <a:solidFill>
                  <a:srgbClr val="3F3F3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：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按主观感受来评测算法或数据处理的过程，如在音频质量评估中，</a:t>
            </a:r>
            <a:r>
              <a:rPr lang="en-US" altLang="zh-CN" b="1" dirty="0">
                <a:solidFill>
                  <a:srgbClr val="328FFF"/>
                </a:solidFill>
              </a:rPr>
              <a:t>MOS</a:t>
            </a:r>
            <a:r>
              <a:rPr lang="zh-CN" altLang="en-US" b="1" dirty="0">
                <a:solidFill>
                  <a:srgbClr val="328FFF"/>
                </a:solidFill>
              </a:rPr>
              <a:t>值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就是很常见的方法。</a:t>
            </a:r>
            <a:endParaRPr lang="en-US" altLang="zh-CN" sz="1475" dirty="0">
              <a:solidFill>
                <a:schemeClr val="dk1"/>
              </a:solidFill>
              <a:latin typeface="KaiTi"/>
              <a:ea typeface="KaiTi"/>
            </a:endParaRPr>
          </a:p>
        </p:txBody>
      </p:sp>
      <p:sp>
        <p:nvSpPr>
          <p:cNvPr id="41" name="Google Shape;811;p29"/>
          <p:cNvSpPr/>
          <p:nvPr/>
        </p:nvSpPr>
        <p:spPr>
          <a:xfrm>
            <a:off x="940812" y="1602185"/>
            <a:ext cx="4967856" cy="2323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8450" marR="113030" lvl="0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725" b="1" dirty="0">
                <a:solidFill>
                  <a:srgbClr val="328FFF"/>
                </a:solidFill>
              </a:rPr>
              <a:t>实验室测试</a:t>
            </a:r>
            <a:r>
              <a:rPr lang="zh-CN" altLang="en-US" sz="1475" dirty="0">
                <a:solidFill>
                  <a:srgbClr val="3F3F3F"/>
                </a:solidFill>
              </a:rPr>
              <a:t>：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在一个确定的实验室环境中完成，测试用的语音、环境噪音、测试设备、语音声压、环境噪音声压等参数实现确定。可用于竞品测试。</a:t>
            </a:r>
            <a:endParaRPr lang="en-US" altLang="zh-CN" sz="1475" dirty="0">
              <a:solidFill>
                <a:schemeClr val="dk1"/>
              </a:solidFill>
              <a:latin typeface="KaiTi"/>
              <a:ea typeface="KaiTi"/>
            </a:endParaRPr>
          </a:p>
          <a:p>
            <a:pPr marL="12700" marR="113030" lvl="0">
              <a:lnSpc>
                <a:spcPct val="130000"/>
              </a:lnSpc>
              <a:buClr>
                <a:srgbClr val="328FFF"/>
              </a:buClr>
              <a:buSzPts val="1034"/>
            </a:pPr>
            <a:endParaRPr lang="en-US" altLang="zh-CN" sz="1475" dirty="0">
              <a:solidFill>
                <a:schemeClr val="dk1"/>
              </a:solidFill>
              <a:latin typeface="KaiTi"/>
              <a:ea typeface="KaiTi"/>
            </a:endParaRPr>
          </a:p>
          <a:p>
            <a:pPr marL="298450" marR="113030" lvl="0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725" b="1" dirty="0">
                <a:solidFill>
                  <a:srgbClr val="328FFF"/>
                </a:solidFill>
              </a:rPr>
              <a:t>场景测试</a:t>
            </a:r>
            <a:r>
              <a:rPr lang="zh-CN" altLang="en-US" sz="1475" dirty="0">
                <a:solidFill>
                  <a:srgbClr val="3F3F3F"/>
                </a:solidFill>
              </a:rPr>
              <a:t>：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在真实的使用场景中测试，如模拟街上走路、逛商场、餐厅就餐等常见的用户使用场景中测试效果，弥补实验室测试场景较固定的不足。</a:t>
            </a:r>
            <a:endParaRPr sz="1475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113030" lvl="0" indent="-220345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328FFF"/>
              </a:buClr>
              <a:buSzPts val="1034"/>
              <a:buFont typeface="Noto Sans Symbols" panose="020B0502040504020204"/>
              <a:buNone/>
            </a:pPr>
            <a:endParaRPr sz="1475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113030" lvl="0" indent="-220345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328FFF"/>
              </a:buClr>
              <a:buSzPts val="1034"/>
              <a:buFont typeface="Noto Sans Symbols" panose="020B0502040504020204"/>
              <a:buNone/>
            </a:pPr>
            <a:endParaRPr sz="1475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113030" lvl="0" indent="-220345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328FFF"/>
              </a:buClr>
              <a:buSzPts val="1034"/>
              <a:buFont typeface="Noto Sans Symbols" panose="020B0502040504020204"/>
              <a:buNone/>
            </a:pPr>
            <a:endParaRPr sz="1475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2" name="Google Shape;271;p20"/>
          <p:cNvCxnSpPr/>
          <p:nvPr/>
        </p:nvCxnSpPr>
        <p:spPr>
          <a:xfrm>
            <a:off x="6083990" y="1602185"/>
            <a:ext cx="0" cy="2130571"/>
          </a:xfrm>
          <a:prstGeom prst="straightConnector1">
            <a:avLst/>
          </a:prstGeom>
          <a:noFill/>
          <a:ln w="12700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396" y="3889547"/>
            <a:ext cx="2480682" cy="24303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083" y="3475186"/>
            <a:ext cx="3798354" cy="284475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7948" y="6457264"/>
            <a:ext cx="3147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注：左图：人工头装置；右图：实验室测试环境</a:t>
            </a:r>
            <a:endParaRPr kumimoji="1" lang="zh-CN" altLang="en-US" sz="1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>
            <a:spLocks noGrp="1"/>
          </p:cNvSpPr>
          <p:nvPr>
            <p:ph type="title"/>
          </p:nvPr>
        </p:nvSpPr>
        <p:spPr>
          <a:xfrm>
            <a:off x="467948" y="228879"/>
            <a:ext cx="9021782" cy="65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 panose="020B0604020202020204"/>
              <a:buNone/>
            </a:pPr>
            <a:r>
              <a:rPr lang="en-US" altLang="zh-CN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TWS</a:t>
            </a:r>
            <a:r>
              <a:rPr lang="zh-CN" altLang="en-US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耳机竞品横向测试对比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0" name="Google Shape;350;p23"/>
          <p:cNvSpPr txBox="1">
            <a:spLocks noGrp="1"/>
          </p:cNvSpPr>
          <p:nvPr>
            <p:ph type="sldNum" idx="12"/>
          </p:nvPr>
        </p:nvSpPr>
        <p:spPr>
          <a:xfrm>
            <a:off x="10964179" y="6319945"/>
            <a:ext cx="482340" cy="2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CN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aphicFrame>
        <p:nvGraphicFramePr>
          <p:cNvPr id="39" name="Google Shape;809;p29"/>
          <p:cNvGraphicFramePr/>
          <p:nvPr/>
        </p:nvGraphicFramePr>
        <p:xfrm>
          <a:off x="1425965" y="1324533"/>
          <a:ext cx="2989236" cy="456425"/>
        </p:xfrm>
        <a:graphic>
          <a:graphicData uri="http://schemas.openxmlformats.org/drawingml/2006/table">
            <a:tbl>
              <a:tblPr firstRow="1" bandRow="1">
                <a:noFill/>
                <a:tableStyleId>{5CE827F9-2AB3-4C04-BF86-64A39D8649F7}</a:tableStyleId>
              </a:tblPr>
              <a:tblGrid>
                <a:gridCol w="2989236"/>
              </a:tblGrid>
              <a:tr h="456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 panose="020B0604020202020204"/>
                        <a:buNone/>
                      </a:pPr>
                      <a:r>
                        <a:rPr lang="zh-CN" altLang="en-US" sz="170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Arial" panose="020B0604020202020204"/>
                          <a:cs typeface="Arial" panose="020B0604020202020204"/>
                          <a:sym typeface="Arial" panose="020B0604020202020204"/>
                        </a:rPr>
                        <a:t>测试方法</a:t>
                      </a:r>
                      <a:endParaRPr sz="1400" u="none" strike="noStrike" cap="none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12550" marR="112550" marT="56275" marB="56275" anchor="ctr">
                    <a:lnB w="38100" cap="flat" cmpd="sng">
                      <a:solidFill>
                        <a:srgbClr val="328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1" name="Google Shape;811;p29"/>
          <p:cNvSpPr/>
          <p:nvPr/>
        </p:nvSpPr>
        <p:spPr>
          <a:xfrm>
            <a:off x="530578" y="2078287"/>
            <a:ext cx="4780011" cy="364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8450" marR="113030" lvl="0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725" b="1" dirty="0">
                <a:solidFill>
                  <a:srgbClr val="328FFF"/>
                </a:solidFill>
              </a:rPr>
              <a:t>测试设备</a:t>
            </a:r>
            <a:r>
              <a:rPr lang="zh-CN" altLang="en-US" sz="1475" dirty="0">
                <a:solidFill>
                  <a:srgbClr val="3F3F3F"/>
                </a:solidFill>
              </a:rPr>
              <a:t>：</a:t>
            </a:r>
            <a:endParaRPr lang="en-US" altLang="zh-CN" sz="1475" dirty="0">
              <a:solidFill>
                <a:schemeClr val="dk1"/>
              </a:solidFill>
              <a:latin typeface="KaiTi"/>
              <a:ea typeface="KaiTi"/>
            </a:endParaRPr>
          </a:p>
          <a:p>
            <a:pPr marL="298450" marR="113030" lvl="7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     苹果</a:t>
            </a:r>
            <a:r>
              <a:rPr lang="en-US" altLang="zh-CN" sz="1475" dirty="0" err="1">
                <a:solidFill>
                  <a:schemeClr val="dk1"/>
                </a:solidFill>
                <a:latin typeface="KaiTi"/>
                <a:ea typeface="KaiTi"/>
              </a:rPr>
              <a:t>AirPods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 </a:t>
            </a:r>
            <a:r>
              <a:rPr lang="en-US" altLang="zh-CN" sz="1475" dirty="0">
                <a:solidFill>
                  <a:schemeClr val="dk1"/>
                </a:solidFill>
                <a:latin typeface="KaiTi"/>
                <a:ea typeface="KaiTi"/>
              </a:rPr>
              <a:t>2</a:t>
            </a:r>
            <a:endParaRPr lang="en-US" altLang="zh-CN" sz="1475" dirty="0">
              <a:solidFill>
                <a:schemeClr val="dk1"/>
              </a:solidFill>
              <a:latin typeface="KaiTi"/>
              <a:ea typeface="KaiTi"/>
            </a:endParaRPr>
          </a:p>
          <a:p>
            <a:pPr marL="298450" marR="113030" lvl="7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     华为</a:t>
            </a:r>
            <a:r>
              <a:rPr lang="en-US" altLang="zh-CN" sz="1475" dirty="0" err="1">
                <a:solidFill>
                  <a:schemeClr val="dk1"/>
                </a:solidFill>
                <a:latin typeface="KaiTi"/>
                <a:ea typeface="KaiTi"/>
              </a:rPr>
              <a:t>FlyPods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 </a:t>
            </a:r>
            <a:r>
              <a:rPr lang="en-US" altLang="zh-CN" sz="1475" dirty="0">
                <a:solidFill>
                  <a:schemeClr val="dk1"/>
                </a:solidFill>
                <a:latin typeface="KaiTi"/>
                <a:ea typeface="KaiTi"/>
              </a:rPr>
              <a:t>Lite</a:t>
            </a:r>
            <a:endParaRPr lang="en-US" altLang="zh-CN" sz="1475" dirty="0">
              <a:solidFill>
                <a:schemeClr val="dk1"/>
              </a:solidFill>
              <a:latin typeface="KaiTi"/>
              <a:ea typeface="KaiTi"/>
            </a:endParaRPr>
          </a:p>
          <a:p>
            <a:pPr marL="298450" marR="113030" lvl="7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     </a:t>
            </a:r>
            <a:r>
              <a:rPr lang="en-US" altLang="zh-CN" sz="1475" dirty="0">
                <a:solidFill>
                  <a:schemeClr val="dk1"/>
                </a:solidFill>
                <a:latin typeface="KaiTi"/>
                <a:ea typeface="KaiTi"/>
              </a:rPr>
              <a:t>Vivo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 </a:t>
            </a:r>
            <a:r>
              <a:rPr lang="en-US" altLang="zh-CN" sz="1475" dirty="0">
                <a:solidFill>
                  <a:schemeClr val="dk1"/>
                </a:solidFill>
                <a:latin typeface="KaiTi"/>
                <a:ea typeface="KaiTi"/>
              </a:rPr>
              <a:t>TWS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（搭载高通</a:t>
            </a:r>
            <a:r>
              <a:rPr lang="en-US" altLang="zh-CN" sz="1475" dirty="0">
                <a:solidFill>
                  <a:schemeClr val="dk1"/>
                </a:solidFill>
                <a:latin typeface="KaiTi"/>
                <a:ea typeface="KaiTi"/>
              </a:rPr>
              <a:t>CVC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通话降噪算法）</a:t>
            </a:r>
            <a:endParaRPr lang="en-US" altLang="zh-CN" sz="1475" dirty="0">
              <a:solidFill>
                <a:schemeClr val="dk1"/>
              </a:solidFill>
              <a:latin typeface="KaiTi"/>
              <a:ea typeface="KaiTi"/>
            </a:endParaRPr>
          </a:p>
          <a:p>
            <a:pPr marL="298450" marR="113030" lvl="7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     出门问问</a:t>
            </a:r>
            <a:r>
              <a:rPr lang="en-US" altLang="zh-CN" sz="1475" dirty="0" err="1">
                <a:solidFill>
                  <a:schemeClr val="dk1"/>
                </a:solidFill>
                <a:latin typeface="KaiTi"/>
                <a:ea typeface="KaiTi"/>
              </a:rPr>
              <a:t>TicPods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 </a:t>
            </a:r>
            <a:r>
              <a:rPr lang="en-US" altLang="zh-CN" sz="1475" dirty="0">
                <a:solidFill>
                  <a:schemeClr val="dk1"/>
                </a:solidFill>
                <a:latin typeface="KaiTi"/>
                <a:ea typeface="KaiTi"/>
              </a:rPr>
              <a:t>2</a:t>
            </a: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（搭载出门问问自研算法） </a:t>
            </a:r>
            <a:endParaRPr lang="en-US" altLang="zh-CN" sz="1475" dirty="0">
              <a:solidFill>
                <a:schemeClr val="dk1"/>
              </a:solidFill>
              <a:latin typeface="KaiTi"/>
              <a:ea typeface="KaiTi"/>
            </a:endParaRPr>
          </a:p>
          <a:p>
            <a:pPr marL="298450" marR="113030" lvl="0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725" b="1" dirty="0">
                <a:solidFill>
                  <a:srgbClr val="328FFF"/>
                </a:solidFill>
              </a:rPr>
              <a:t>实验室环境</a:t>
            </a:r>
            <a:r>
              <a:rPr lang="zh-CN" altLang="en-US" sz="1475" dirty="0">
                <a:solidFill>
                  <a:srgbClr val="3F3F3F"/>
                </a:solidFill>
              </a:rPr>
              <a:t>：</a:t>
            </a:r>
            <a:endParaRPr lang="en-US" altLang="zh-CN" sz="1475" dirty="0">
              <a:solidFill>
                <a:srgbClr val="3F3F3F"/>
              </a:solidFill>
            </a:endParaRPr>
          </a:p>
          <a:p>
            <a:pPr marL="298450" marR="113030" lvl="2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475" b="0" i="0" u="none" strike="noStrike" cap="none" dirty="0">
                <a:solidFill>
                  <a:schemeClr val="dk1"/>
                </a:solidFill>
                <a:latin typeface="KaiTi"/>
                <a:ea typeface="KaiTi"/>
                <a:cs typeface="Arial" panose="020B0604020202020204"/>
                <a:sym typeface="Arial" panose="020B0604020202020204"/>
              </a:rPr>
              <a:t>     原始信号在粉噪声环境信噪比为 </a:t>
            </a:r>
            <a:r>
              <a:rPr lang="en-US" altLang="zh-CN" sz="1475" b="1" i="0" u="none" strike="noStrike" cap="none" dirty="0">
                <a:solidFill>
                  <a:srgbClr val="338EF7"/>
                </a:solidFill>
                <a:latin typeface="KaiTi"/>
                <a:ea typeface="KaiTi"/>
                <a:cs typeface="Arial" panose="020B0604020202020204"/>
                <a:sym typeface="Arial" panose="020B0604020202020204"/>
              </a:rPr>
              <a:t>3dB</a:t>
            </a:r>
            <a:endParaRPr lang="en-US" altLang="zh-CN" sz="1475" b="1" i="0" u="none" strike="noStrike" cap="none" dirty="0">
              <a:solidFill>
                <a:srgbClr val="338EF7"/>
              </a:solidFill>
              <a:latin typeface="KaiTi"/>
              <a:ea typeface="KaiTi"/>
              <a:cs typeface="Arial" panose="020B0604020202020204"/>
              <a:sym typeface="Arial" panose="020B0604020202020204"/>
            </a:endParaRPr>
          </a:p>
          <a:p>
            <a:pPr marL="298450" marR="113030" lvl="2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475" dirty="0">
                <a:solidFill>
                  <a:schemeClr val="dk1"/>
                </a:solidFill>
                <a:latin typeface="KaiTi"/>
                <a:ea typeface="KaiTi"/>
              </a:rPr>
              <a:t>     原始信号在干扰信号环境信噪比为 </a:t>
            </a:r>
            <a:r>
              <a:rPr lang="en-US" altLang="zh-CN" sz="1475" b="1" dirty="0">
                <a:solidFill>
                  <a:srgbClr val="338EF7"/>
                </a:solidFill>
                <a:latin typeface="KaiTi"/>
                <a:ea typeface="KaiTi"/>
              </a:rPr>
              <a:t>10dB</a:t>
            </a:r>
            <a:endParaRPr lang="en-US" altLang="zh-CN" sz="1475" b="1" dirty="0">
              <a:solidFill>
                <a:srgbClr val="338EF7"/>
              </a:solidFill>
              <a:latin typeface="KaiTi"/>
              <a:ea typeface="KaiTi"/>
            </a:endParaRPr>
          </a:p>
          <a:p>
            <a:pPr marL="298450" marR="113030" lvl="2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sz="1600" b="1" dirty="0">
                <a:solidFill>
                  <a:srgbClr val="328FFF"/>
                </a:solidFill>
              </a:rPr>
              <a:t>测试内容</a:t>
            </a:r>
            <a:r>
              <a:rPr lang="zh-CN" altLang="en-US" dirty="0">
                <a:solidFill>
                  <a:srgbClr val="3F3F3F"/>
                </a:solidFill>
              </a:rPr>
              <a:t>：</a:t>
            </a:r>
            <a:endParaRPr lang="en-US" altLang="zh-CN" dirty="0">
              <a:solidFill>
                <a:srgbClr val="3F3F3F"/>
              </a:solidFill>
            </a:endParaRPr>
          </a:p>
          <a:p>
            <a:pPr marL="298450" marR="113030" lvl="2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dirty="0">
                <a:solidFill>
                  <a:schemeClr val="dk1"/>
                </a:solidFill>
                <a:latin typeface="KaiTi"/>
                <a:ea typeface="KaiTi"/>
              </a:rPr>
              <a:t>     噪音源在人工头正面的降噪效果测试</a:t>
            </a:r>
            <a:endParaRPr lang="en-US" altLang="zh-CN" dirty="0">
              <a:solidFill>
                <a:schemeClr val="dk1"/>
              </a:solidFill>
              <a:latin typeface="KaiTi"/>
              <a:ea typeface="KaiTi"/>
            </a:endParaRPr>
          </a:p>
          <a:p>
            <a:pPr marL="298450" marR="113030" lvl="2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r>
              <a:rPr lang="zh-CN" altLang="en-US" dirty="0">
                <a:solidFill>
                  <a:schemeClr val="dk1"/>
                </a:solidFill>
                <a:latin typeface="KaiTi"/>
                <a:ea typeface="KaiTi"/>
              </a:rPr>
              <a:t>     噪音源在人工头侧面的降噪效果测试</a:t>
            </a:r>
            <a:endParaRPr lang="en-US" altLang="zh-CN" dirty="0">
              <a:solidFill>
                <a:schemeClr val="dk1"/>
              </a:solidFill>
              <a:latin typeface="KaiTi"/>
              <a:ea typeface="KaiTi"/>
            </a:endParaRPr>
          </a:p>
          <a:p>
            <a:pPr marL="298450" marR="113030" lvl="2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endParaRPr lang="en-US" altLang="zh-CN" dirty="0">
              <a:solidFill>
                <a:srgbClr val="3F3F3F"/>
              </a:solidFill>
            </a:endParaRPr>
          </a:p>
          <a:p>
            <a:pPr marL="298450" marR="113030" lvl="2" indent="-285750">
              <a:lnSpc>
                <a:spcPct val="130000"/>
              </a:lnSpc>
              <a:buClr>
                <a:srgbClr val="328FFF"/>
              </a:buClr>
              <a:buSzPts val="1034"/>
              <a:buFont typeface="Noto Sans Symbols" panose="020B0502040504020204"/>
              <a:buChar char="■"/>
            </a:pPr>
            <a:endParaRPr sz="1475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113030" lvl="0" indent="-220345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328FFF"/>
              </a:buClr>
              <a:buSzPts val="1034"/>
              <a:buFont typeface="Noto Sans Symbols" panose="020B0502040504020204"/>
              <a:buNone/>
            </a:pPr>
            <a:endParaRPr sz="1475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98450" marR="113030" lvl="0" indent="-220345" algn="l" rtl="0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rgbClr val="328FFF"/>
              </a:buClr>
              <a:buSzPts val="1034"/>
              <a:buFont typeface="Noto Sans Symbols" panose="020B0502040504020204"/>
              <a:buNone/>
            </a:pPr>
            <a:endParaRPr sz="1475" b="0" i="0" u="none" strike="noStrike" cap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8955" y="3472828"/>
            <a:ext cx="3302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表</a:t>
            </a:r>
            <a:r>
              <a:rPr lang="en-US" altLang="zh-CN" sz="1100" dirty="0"/>
              <a:t>1:</a:t>
            </a:r>
            <a:r>
              <a:rPr lang="zh-CN" altLang="en-US" sz="1100" dirty="0"/>
              <a:t> 噪声源在人工头正面的降噪效果测试结果对比</a:t>
            </a:r>
            <a:endParaRPr kumimoji="1" lang="zh-CN" altLang="en-US" sz="1000" dirty="0"/>
          </a:p>
        </p:txBody>
      </p:sp>
      <p:graphicFrame>
        <p:nvGraphicFramePr>
          <p:cNvPr id="12" name="Google Shape;270;p20"/>
          <p:cNvGraphicFramePr/>
          <p:nvPr/>
        </p:nvGraphicFramePr>
        <p:xfrm>
          <a:off x="5346344" y="1324533"/>
          <a:ext cx="6100175" cy="2093346"/>
        </p:xfrm>
        <a:graphic>
          <a:graphicData uri="http://schemas.openxmlformats.org/drawingml/2006/table">
            <a:tbl>
              <a:tblPr>
                <a:noFill/>
                <a:tableStyleId>{EEFDAD97-9038-4B55-BFB6-4FDF1319768E}</a:tableStyleId>
              </a:tblPr>
              <a:tblGrid>
                <a:gridCol w="1226395"/>
                <a:gridCol w="1603116"/>
                <a:gridCol w="1635332"/>
                <a:gridCol w="1635332"/>
              </a:tblGrid>
              <a:tr h="5052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 panose="020F0502020204030204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2550" marR="112550" marT="56275" marB="56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粉噪声</a:t>
                      </a:r>
                      <a:endParaRPr lang="en-US" altLang="zh-CN"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收敛时间</a:t>
                      </a:r>
                      <a:endParaRPr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粉噪声环境</a:t>
                      </a:r>
                      <a:endParaRPr lang="en-US" altLang="zh-CN"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信噪比（提升）</a:t>
                      </a:r>
                      <a:endParaRPr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干扰噪声环境</a:t>
                      </a:r>
                      <a:endParaRPr lang="en-US" altLang="zh-CN"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信噪比（提升）</a:t>
                      </a:r>
                      <a:endParaRPr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8FF"/>
                    </a:solidFill>
                  </a:tcPr>
                </a:tc>
              </a:tr>
              <a:tr h="3970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1" u="none" strike="noStrike" cap="none" dirty="0" err="1">
                          <a:solidFill>
                            <a:schemeClr val="dk1"/>
                          </a:solidFill>
                        </a:rPr>
                        <a:t>AirPods</a:t>
                      </a:r>
                      <a:r>
                        <a:rPr lang="zh-CN" altLang="en-US" sz="1400" b="1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zh-CN" sz="1400" b="1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zh-CN" altLang="en-US"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4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秒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20dB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17dB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17dB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7dB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70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1" u="none" strike="noStrike" cap="none" dirty="0" err="1">
                          <a:solidFill>
                            <a:schemeClr val="dk1"/>
                          </a:solidFill>
                        </a:rPr>
                        <a:t>FlyPods</a:t>
                      </a:r>
                      <a:r>
                        <a:rPr lang="zh-CN" altLang="en-US" sz="1400" b="1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zh-CN" sz="1400" b="1" u="none" strike="noStrike" cap="none" dirty="0">
                          <a:solidFill>
                            <a:schemeClr val="dk1"/>
                          </a:solidFill>
                        </a:rPr>
                        <a:t>Lite</a:t>
                      </a:r>
                      <a:endParaRPr lang="zh-CN" altLang="en-US"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1.7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秒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21dB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18dB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13dB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3dB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70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1" u="none" strike="noStrike" cap="none" dirty="0">
                          <a:solidFill>
                            <a:schemeClr val="dk1"/>
                          </a:solidFill>
                        </a:rPr>
                        <a:t>Vivo</a:t>
                      </a:r>
                      <a:r>
                        <a:rPr lang="zh-CN" altLang="en-US" sz="1400" b="1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zh-CN" sz="1400" b="1" u="none" strike="noStrike" cap="none" dirty="0">
                          <a:solidFill>
                            <a:schemeClr val="dk1"/>
                          </a:solidFill>
                        </a:rPr>
                        <a:t>TWS</a:t>
                      </a:r>
                      <a:endParaRPr lang="zh-CN" altLang="en-US"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秒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16dB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13dB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21dB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11dB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70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1" u="none" strike="noStrike" cap="none" dirty="0" err="1">
                          <a:solidFill>
                            <a:schemeClr val="dk1"/>
                          </a:solidFill>
                        </a:rPr>
                        <a:t>TicPods</a:t>
                      </a:r>
                      <a:r>
                        <a:rPr lang="zh-CN" altLang="en-US" sz="1400" b="1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zh-CN" sz="1400" b="1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zh-CN" altLang="en-US"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ea typeface="Helvetica Neue" panose="02000503000000020004"/>
                          <a:cs typeface="Arial" panose="020B0604020202020204"/>
                          <a:sym typeface="Helvetica Neue" panose="02000503000000020004"/>
                        </a:rPr>
                        <a:t>1</a:t>
                      </a:r>
                      <a:r>
                        <a:rPr lang="zh-CN" altLang="en-US" sz="1200" b="1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ea typeface="Helvetica Neue" panose="02000503000000020004"/>
                          <a:cs typeface="Arial" panose="020B0604020202020204"/>
                          <a:sym typeface="Helvetica Neue" panose="02000503000000020004"/>
                        </a:rPr>
                        <a:t>秒</a:t>
                      </a:r>
                      <a:endParaRPr sz="1200" b="1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ea typeface="Helvetica Neue" panose="02000503000000020004"/>
                        <a:cs typeface="Arial" panose="020B06040202020202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30dB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1" i="0" u="none" strike="noStrike" cap="none" dirty="0">
                          <a:solidFill>
                            <a:srgbClr val="338EF7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27dB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20dB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1" i="0" u="none" strike="noStrike" cap="none" dirty="0">
                          <a:solidFill>
                            <a:srgbClr val="338EF7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10dB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Google Shape;270;p20"/>
          <p:cNvGraphicFramePr/>
          <p:nvPr/>
        </p:nvGraphicFramePr>
        <p:xfrm>
          <a:off x="5346344" y="3855091"/>
          <a:ext cx="6100175" cy="2093346"/>
        </p:xfrm>
        <a:graphic>
          <a:graphicData uri="http://schemas.openxmlformats.org/drawingml/2006/table">
            <a:tbl>
              <a:tblPr>
                <a:noFill/>
                <a:tableStyleId>{EEFDAD97-9038-4B55-BFB6-4FDF1319768E}</a:tableStyleId>
              </a:tblPr>
              <a:tblGrid>
                <a:gridCol w="1226395"/>
                <a:gridCol w="1603116"/>
                <a:gridCol w="1635332"/>
                <a:gridCol w="1635332"/>
              </a:tblGrid>
              <a:tr h="5052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 panose="020F0502020204030204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112550" marR="112550" marT="56275" marB="56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粉噪声</a:t>
                      </a:r>
                      <a:endParaRPr lang="en-US" altLang="zh-CN"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收敛时间</a:t>
                      </a:r>
                      <a:endParaRPr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粉噪声环境</a:t>
                      </a:r>
                      <a:endParaRPr lang="en-US" altLang="zh-CN"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信噪比（提升）</a:t>
                      </a:r>
                      <a:endParaRPr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干扰噪声环境</a:t>
                      </a:r>
                      <a:endParaRPr lang="en-US" altLang="zh-CN"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zh-CN" altLang="en-US" sz="1200" b="1" i="0" u="none" strike="noStrike" cap="none" dirty="0">
                          <a:solidFill>
                            <a:srgbClr val="FFFFFF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信噪比（提升）</a:t>
                      </a:r>
                      <a:endParaRPr sz="1200" b="1" i="0" u="none" strike="noStrike" cap="none" dirty="0">
                        <a:solidFill>
                          <a:srgbClr val="FFFFFF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8FF"/>
                    </a:solidFill>
                  </a:tcPr>
                </a:tc>
              </a:tr>
              <a:tr h="3970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1" u="none" strike="noStrike" cap="none" dirty="0" err="1">
                          <a:solidFill>
                            <a:schemeClr val="dk1"/>
                          </a:solidFill>
                        </a:rPr>
                        <a:t>AirPods</a:t>
                      </a:r>
                      <a:r>
                        <a:rPr lang="zh-CN" altLang="en-US" sz="1400" b="1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zh-CN" sz="1400" b="1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zh-CN" altLang="en-US"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3.4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秒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21dB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18dB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19dB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9dB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70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1" u="none" strike="noStrike" cap="none" dirty="0" err="1">
                          <a:solidFill>
                            <a:schemeClr val="dk1"/>
                          </a:solidFill>
                        </a:rPr>
                        <a:t>FlyPods</a:t>
                      </a:r>
                      <a:r>
                        <a:rPr lang="zh-CN" altLang="en-US" sz="1400" b="1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zh-CN" sz="1400" b="1" u="none" strike="noStrike" cap="none" dirty="0">
                          <a:solidFill>
                            <a:schemeClr val="dk1"/>
                          </a:solidFill>
                        </a:rPr>
                        <a:t>Lite</a:t>
                      </a:r>
                      <a:endParaRPr lang="zh-CN" altLang="en-US"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0.7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秒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26dB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23dB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31dB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21dB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70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1" u="none" strike="noStrike" cap="none" dirty="0">
                          <a:solidFill>
                            <a:schemeClr val="dk1"/>
                          </a:solidFill>
                        </a:rPr>
                        <a:t>Vivo</a:t>
                      </a:r>
                      <a:r>
                        <a:rPr lang="zh-CN" altLang="en-US" sz="1400" b="1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zh-CN" sz="1400" b="1" u="none" strike="noStrike" cap="none" dirty="0">
                          <a:solidFill>
                            <a:schemeClr val="dk1"/>
                          </a:solidFill>
                        </a:rPr>
                        <a:t>TWS</a:t>
                      </a:r>
                      <a:endParaRPr lang="zh-CN" altLang="en-US"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0.4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秒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23dB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20dB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29dB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19dB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70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zh-CN" sz="1400" b="1" u="none" strike="noStrike" cap="none" dirty="0" err="1">
                          <a:solidFill>
                            <a:schemeClr val="dk1"/>
                          </a:solidFill>
                        </a:rPr>
                        <a:t>TicPods</a:t>
                      </a:r>
                      <a:r>
                        <a:rPr lang="zh-CN" altLang="en-US" sz="1400" b="1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zh-CN" sz="1400" b="1" u="none" strike="noStrike" cap="none" dirty="0">
                          <a:solidFill>
                            <a:schemeClr val="dk1"/>
                          </a:solidFill>
                        </a:rPr>
                        <a:t>2</a:t>
                      </a:r>
                      <a:endParaRPr lang="zh-CN" altLang="en-US" sz="1400" b="1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1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ea typeface="Helvetica Neue" panose="02000503000000020004"/>
                          <a:cs typeface="Arial" panose="020B0604020202020204"/>
                          <a:sym typeface="Helvetica Neue" panose="02000503000000020004"/>
                        </a:rPr>
                        <a:t>0.3</a:t>
                      </a:r>
                      <a:r>
                        <a:rPr lang="zh-CN" altLang="en-US" sz="1200" b="1" i="0" u="none" strike="noStrike" cap="none" dirty="0">
                          <a:solidFill>
                            <a:srgbClr val="00B0F0"/>
                          </a:solidFill>
                          <a:latin typeface="Arial" panose="020B0604020202020204"/>
                          <a:ea typeface="Helvetica Neue" panose="02000503000000020004"/>
                          <a:cs typeface="Arial" panose="020B0604020202020204"/>
                          <a:sym typeface="Helvetica Neue" panose="02000503000000020004"/>
                        </a:rPr>
                        <a:t>秒</a:t>
                      </a:r>
                      <a:endParaRPr sz="1200" b="1" i="0" u="none" strike="noStrike" cap="none" dirty="0">
                        <a:solidFill>
                          <a:srgbClr val="00B0F0"/>
                        </a:solidFill>
                        <a:latin typeface="Arial" panose="020B0604020202020204"/>
                        <a:ea typeface="Helvetica Neue" panose="02000503000000020004"/>
                        <a:cs typeface="Arial" panose="020B06040202020202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36dB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1" i="0" u="none" strike="noStrike" cap="none" dirty="0">
                          <a:solidFill>
                            <a:srgbClr val="338EF7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33dB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 panose="020B0604020202020204"/>
                        <a:buNone/>
                      </a:pPr>
                      <a:r>
                        <a:rPr lang="en-US" altLang="zh-CN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34dB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（</a:t>
                      </a:r>
                      <a:r>
                        <a:rPr lang="en-US" altLang="zh-CN" sz="1200" b="1" i="0" u="none" strike="noStrike" cap="none" dirty="0">
                          <a:solidFill>
                            <a:srgbClr val="338EF7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24dB</a:t>
                      </a:r>
                      <a:r>
                        <a:rPr lang="zh-CN" altLang="en-US" sz="1200" b="0" i="0" u="none" strike="noStrike" cap="none" dirty="0">
                          <a:solidFill>
                            <a:srgbClr val="000000"/>
                          </a:solidFill>
                          <a:latin typeface="Helvetica Neue" panose="02000503000000020004"/>
                          <a:ea typeface="Helvetica Neue" panose="02000503000000020004"/>
                          <a:cs typeface="Helvetica Neue" panose="02000503000000020004"/>
                          <a:sym typeface="Helvetica Neue" panose="02000503000000020004"/>
                        </a:rPr>
                        <a:t>）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Helvetica Neue" panose="02000503000000020004"/>
                        <a:ea typeface="Helvetica Neue" panose="02000503000000020004"/>
                        <a:cs typeface="Helvetica Neue" panose="02000503000000020004"/>
                        <a:sym typeface="Helvetica Neue" panose="02000503000000020004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6920940" y="6069090"/>
            <a:ext cx="3310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表</a:t>
            </a:r>
            <a:r>
              <a:rPr lang="en-US" altLang="zh-CN" sz="1100" dirty="0"/>
              <a:t>2:</a:t>
            </a:r>
            <a:r>
              <a:rPr lang="zh-CN" altLang="en-US" sz="1100" dirty="0"/>
              <a:t> 噪声源在人工头侧面的降噪效果测试结果对比</a:t>
            </a:r>
            <a:endParaRPr kumimoji="1" lang="zh-CN" altLang="en-US" sz="1000" dirty="0"/>
          </a:p>
        </p:txBody>
      </p:sp>
      <p:sp>
        <p:nvSpPr>
          <p:cNvPr id="3" name="上箭头 2"/>
          <p:cNvSpPr/>
          <p:nvPr/>
        </p:nvSpPr>
        <p:spPr>
          <a:xfrm>
            <a:off x="9489730" y="3069071"/>
            <a:ext cx="175364" cy="250855"/>
          </a:xfrm>
          <a:prstGeom prst="upArrow">
            <a:avLst/>
          </a:prstGeom>
          <a:solidFill>
            <a:srgbClr val="338EF7"/>
          </a:solidFill>
          <a:ln>
            <a:solidFill>
              <a:srgbClr val="338E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上箭头 15"/>
          <p:cNvSpPr/>
          <p:nvPr/>
        </p:nvSpPr>
        <p:spPr>
          <a:xfrm>
            <a:off x="11172770" y="3074039"/>
            <a:ext cx="175364" cy="250855"/>
          </a:xfrm>
          <a:prstGeom prst="upArrow">
            <a:avLst/>
          </a:prstGeom>
          <a:solidFill>
            <a:srgbClr val="338EF7"/>
          </a:solidFill>
          <a:ln>
            <a:solidFill>
              <a:srgbClr val="338E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上箭头 16"/>
          <p:cNvSpPr/>
          <p:nvPr/>
        </p:nvSpPr>
        <p:spPr>
          <a:xfrm>
            <a:off x="9489730" y="5629905"/>
            <a:ext cx="175364" cy="250855"/>
          </a:xfrm>
          <a:prstGeom prst="upArrow">
            <a:avLst/>
          </a:prstGeom>
          <a:solidFill>
            <a:srgbClr val="338EF7"/>
          </a:solidFill>
          <a:ln>
            <a:solidFill>
              <a:srgbClr val="338E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上箭头 17"/>
          <p:cNvSpPr/>
          <p:nvPr/>
        </p:nvSpPr>
        <p:spPr>
          <a:xfrm>
            <a:off x="11172770" y="5629663"/>
            <a:ext cx="175364" cy="250855"/>
          </a:xfrm>
          <a:prstGeom prst="upArrow">
            <a:avLst/>
          </a:prstGeom>
          <a:solidFill>
            <a:srgbClr val="338EF7"/>
          </a:solidFill>
          <a:ln>
            <a:solidFill>
              <a:srgbClr val="338E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>
            <a:spLocks noGrp="1"/>
          </p:cNvSpPr>
          <p:nvPr>
            <p:ph type="title"/>
          </p:nvPr>
        </p:nvSpPr>
        <p:spPr>
          <a:xfrm>
            <a:off x="467948" y="228879"/>
            <a:ext cx="9021782" cy="658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 panose="020B0604020202020204"/>
              <a:buNone/>
            </a:pPr>
            <a:r>
              <a:rPr lang="en-US" altLang="zh-CN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TWS</a:t>
            </a:r>
            <a:r>
              <a:rPr lang="zh-CN" altLang="en-US" sz="24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耳机解决方案支持多款硬件平台</a:t>
            </a:r>
            <a:endParaRPr sz="2400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0" name="Google Shape;350;p23"/>
          <p:cNvSpPr txBox="1">
            <a:spLocks noGrp="1"/>
          </p:cNvSpPr>
          <p:nvPr>
            <p:ph type="sldNum" idx="12"/>
          </p:nvPr>
        </p:nvSpPr>
        <p:spPr>
          <a:xfrm>
            <a:off x="10964179" y="6319945"/>
            <a:ext cx="482340" cy="27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zh-CN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1" name="Google Shape;351;p23"/>
          <p:cNvSpPr/>
          <p:nvPr/>
        </p:nvSpPr>
        <p:spPr>
          <a:xfrm>
            <a:off x="1120981" y="1193348"/>
            <a:ext cx="3345531" cy="510535"/>
          </a:xfrm>
          <a:prstGeom prst="rect">
            <a:avLst/>
          </a:prstGeom>
          <a:solidFill>
            <a:srgbClr val="328FFF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r>
              <a:rPr lang="zh-CN" altLang="en-US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高通平台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2" name="Google Shape;352;p23"/>
          <p:cNvSpPr/>
          <p:nvPr/>
        </p:nvSpPr>
        <p:spPr>
          <a:xfrm>
            <a:off x="8202822" y="1228582"/>
            <a:ext cx="3348596" cy="475301"/>
          </a:xfrm>
          <a:prstGeom prst="rect">
            <a:avLst/>
          </a:prstGeom>
          <a:solidFill>
            <a:srgbClr val="328FFF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r>
              <a:rPr lang="en-US" altLang="zh-CN" sz="1725" b="1" dirty="0">
                <a:solidFill>
                  <a:schemeClr val="lt1"/>
                </a:solidFill>
              </a:rPr>
              <a:t>HiFi</a:t>
            </a:r>
            <a:r>
              <a:rPr lang="zh-CN" altLang="en-US" sz="1725" b="1" dirty="0">
                <a:solidFill>
                  <a:schemeClr val="lt1"/>
                </a:solidFill>
              </a:rPr>
              <a:t> </a:t>
            </a:r>
            <a:r>
              <a:rPr lang="en-US" altLang="zh-CN" sz="1725" b="1" dirty="0">
                <a:solidFill>
                  <a:schemeClr val="lt1"/>
                </a:solidFill>
              </a:rPr>
              <a:t>DSP</a:t>
            </a:r>
            <a:r>
              <a:rPr lang="zh-CN" altLang="en-US" sz="1725" b="1" dirty="0">
                <a:solidFill>
                  <a:schemeClr val="lt1"/>
                </a:solidFill>
              </a:rPr>
              <a:t>平台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7" name="Google Shape;357;p23"/>
          <p:cNvSpPr/>
          <p:nvPr/>
        </p:nvSpPr>
        <p:spPr>
          <a:xfrm>
            <a:off x="4659682" y="1228582"/>
            <a:ext cx="3345531" cy="475301"/>
          </a:xfrm>
          <a:prstGeom prst="rect">
            <a:avLst/>
          </a:prstGeom>
          <a:solidFill>
            <a:srgbClr val="328FFF"/>
          </a:solidFill>
          <a:ln>
            <a:noFill/>
          </a:ln>
        </p:spPr>
        <p:txBody>
          <a:bodyPr spcFirstLastPara="1" wrap="square" lIns="88600" tIns="45700" rIns="88600" bIns="45700" anchor="ctr" anchorCtr="0">
            <a:noAutofit/>
          </a:bodyPr>
          <a:lstStyle/>
          <a:p>
            <a:pPr marL="12700" marR="11303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r>
              <a:rPr lang="en-US" altLang="zh-CN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ARM</a:t>
            </a:r>
            <a:r>
              <a:rPr lang="zh-CN" altLang="en-US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zh-CN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Cortex</a:t>
            </a:r>
            <a:r>
              <a:rPr lang="zh-CN" altLang="en-US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zh-CN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M4F</a:t>
            </a:r>
            <a:r>
              <a:rPr lang="zh-CN" altLang="en-US" sz="1725" b="1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平台</a:t>
            </a:r>
            <a:endParaRPr sz="1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60" name="Google Shape;360;p23"/>
          <p:cNvCxnSpPr/>
          <p:nvPr/>
        </p:nvCxnSpPr>
        <p:spPr>
          <a:xfrm rot="10800000" flipH="1">
            <a:off x="4355965" y="2036528"/>
            <a:ext cx="1024200" cy="466200"/>
          </a:xfrm>
          <a:prstGeom prst="bentConnector3">
            <a:avLst>
              <a:gd name="adj1" fmla="val 50000"/>
            </a:avLst>
          </a:prstGeom>
          <a:noFill/>
          <a:ln>
            <a:noFill/>
          </a:ln>
        </p:spPr>
      </p:cxnSp>
      <p:sp>
        <p:nvSpPr>
          <p:cNvPr id="38" name="Google Shape;385;p23"/>
          <p:cNvSpPr/>
          <p:nvPr/>
        </p:nvSpPr>
        <p:spPr>
          <a:xfrm>
            <a:off x="1143752" y="1832125"/>
            <a:ext cx="3322759" cy="4280576"/>
          </a:xfrm>
          <a:prstGeom prst="roundRect">
            <a:avLst>
              <a:gd name="adj" fmla="val 5554"/>
            </a:avLst>
          </a:prstGeom>
          <a:noFill/>
          <a:ln w="19050" cap="flat" cmpd="sng">
            <a:solidFill>
              <a:srgbClr val="338E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endParaRPr sz="1725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2517" y="2351126"/>
            <a:ext cx="2422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595959"/>
                </a:solidFill>
              </a:rPr>
              <a:t>QCC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zh-CN" sz="2000" dirty="0">
                <a:solidFill>
                  <a:srgbClr val="595959"/>
                </a:solidFill>
              </a:rPr>
              <a:t>5100</a:t>
            </a:r>
            <a:r>
              <a:rPr lang="zh-CN" altLang="en-US" sz="2000" dirty="0">
                <a:solidFill>
                  <a:srgbClr val="595959"/>
                </a:solidFill>
              </a:rPr>
              <a:t>系列芯片</a:t>
            </a:r>
            <a:endParaRPr lang="zh-CN" altLang="en-US" sz="2000" dirty="0">
              <a:solidFill>
                <a:srgbClr val="595959"/>
              </a:solidFill>
            </a:endParaRPr>
          </a:p>
        </p:txBody>
      </p:sp>
      <p:cxnSp>
        <p:nvCxnSpPr>
          <p:cNvPr id="40" name="Google Shape;360;p23"/>
          <p:cNvCxnSpPr/>
          <p:nvPr/>
        </p:nvCxnSpPr>
        <p:spPr>
          <a:xfrm rot="10800000" flipH="1">
            <a:off x="6254495" y="3540473"/>
            <a:ext cx="1024200" cy="466200"/>
          </a:xfrm>
          <a:prstGeom prst="bentConnector3">
            <a:avLst>
              <a:gd name="adj1" fmla="val 50000"/>
            </a:avLst>
          </a:prstGeom>
          <a:noFill/>
          <a:ln>
            <a:noFill/>
          </a:ln>
        </p:spPr>
      </p:cxnSp>
      <p:sp>
        <p:nvSpPr>
          <p:cNvPr id="42" name="文本框 41"/>
          <p:cNvSpPr txBox="1"/>
          <p:nvPr/>
        </p:nvSpPr>
        <p:spPr>
          <a:xfrm>
            <a:off x="5014069" y="1894759"/>
            <a:ext cx="9541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595959"/>
                </a:solidFill>
              </a:rPr>
              <a:t>BES</a:t>
            </a:r>
            <a:endParaRPr lang="en-US" altLang="zh-CN" sz="2000" dirty="0">
              <a:solidFill>
                <a:srgbClr val="595959"/>
              </a:solidFill>
            </a:endParaRPr>
          </a:p>
          <a:p>
            <a:r>
              <a:rPr lang="en-US" altLang="zh-CN" sz="2000" dirty="0">
                <a:solidFill>
                  <a:srgbClr val="595959"/>
                </a:solidFill>
              </a:rPr>
              <a:t>RTL</a:t>
            </a:r>
            <a:endParaRPr lang="en-US" altLang="zh-CN" sz="2000" dirty="0">
              <a:solidFill>
                <a:srgbClr val="595959"/>
              </a:solidFill>
            </a:endParaRPr>
          </a:p>
          <a:p>
            <a:r>
              <a:rPr lang="en-US" altLang="zh-CN" sz="2000" dirty="0" err="1">
                <a:solidFill>
                  <a:srgbClr val="595959"/>
                </a:solidFill>
              </a:rPr>
              <a:t>Ambiq</a:t>
            </a:r>
            <a:endParaRPr lang="en-US" altLang="zh-CN" sz="2000" dirty="0">
              <a:solidFill>
                <a:srgbClr val="595959"/>
              </a:solidFill>
            </a:endParaRPr>
          </a:p>
          <a:p>
            <a:r>
              <a:rPr lang="zh-CN" altLang="en-US" sz="2000" dirty="0">
                <a:solidFill>
                  <a:srgbClr val="595959"/>
                </a:solidFill>
              </a:rPr>
              <a:t>络达等</a:t>
            </a:r>
            <a:endParaRPr lang="zh-CN" altLang="en-US" sz="2000" dirty="0">
              <a:solidFill>
                <a:srgbClr val="595959"/>
              </a:solidFill>
            </a:endParaRPr>
          </a:p>
        </p:txBody>
      </p:sp>
      <p:cxnSp>
        <p:nvCxnSpPr>
          <p:cNvPr id="43" name="Google Shape;360;p23"/>
          <p:cNvCxnSpPr/>
          <p:nvPr/>
        </p:nvCxnSpPr>
        <p:spPr>
          <a:xfrm rot="10800000" flipH="1">
            <a:off x="10177555" y="3766465"/>
            <a:ext cx="1024200" cy="466200"/>
          </a:xfrm>
          <a:prstGeom prst="bentConnector3">
            <a:avLst>
              <a:gd name="adj1" fmla="val 50000"/>
            </a:avLst>
          </a:prstGeom>
          <a:noFill/>
          <a:ln>
            <a:noFill/>
          </a:ln>
        </p:spPr>
      </p:cxnSp>
      <p:sp>
        <p:nvSpPr>
          <p:cNvPr id="45" name="文本框 44"/>
          <p:cNvSpPr txBox="1"/>
          <p:nvPr/>
        </p:nvSpPr>
        <p:spPr>
          <a:xfrm>
            <a:off x="8422705" y="1999159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595959"/>
                </a:solidFill>
              </a:rPr>
              <a:t>国芯</a:t>
            </a:r>
            <a:endParaRPr lang="en-US" altLang="zh-CN" sz="2000" dirty="0">
              <a:solidFill>
                <a:srgbClr val="595959"/>
              </a:solidFill>
            </a:endParaRPr>
          </a:p>
          <a:p>
            <a:r>
              <a:rPr lang="zh-CN" altLang="en-US" sz="2000" dirty="0">
                <a:solidFill>
                  <a:srgbClr val="595959"/>
                </a:solidFill>
              </a:rPr>
              <a:t>络达</a:t>
            </a:r>
            <a:endParaRPr lang="en-US" altLang="zh-CN" sz="2000" dirty="0">
              <a:solidFill>
                <a:srgbClr val="595959"/>
              </a:solidFill>
            </a:endParaRPr>
          </a:p>
          <a:p>
            <a:r>
              <a:rPr lang="zh-CN" altLang="en-US" sz="2000" dirty="0">
                <a:solidFill>
                  <a:srgbClr val="595959"/>
                </a:solidFill>
              </a:rPr>
              <a:t>清微等</a:t>
            </a:r>
            <a:endParaRPr lang="zh-CN" altLang="en-US" sz="2000" dirty="0">
              <a:solidFill>
                <a:srgbClr val="595959"/>
              </a:solidFill>
            </a:endParaRPr>
          </a:p>
        </p:txBody>
      </p:sp>
      <p:sp>
        <p:nvSpPr>
          <p:cNvPr id="52" name="Google Shape;385;p23"/>
          <p:cNvSpPr/>
          <p:nvPr/>
        </p:nvSpPr>
        <p:spPr>
          <a:xfrm>
            <a:off x="4671067" y="1832124"/>
            <a:ext cx="3322759" cy="4280577"/>
          </a:xfrm>
          <a:prstGeom prst="roundRect">
            <a:avLst>
              <a:gd name="adj" fmla="val 5554"/>
            </a:avLst>
          </a:prstGeom>
          <a:noFill/>
          <a:ln w="19050" cap="flat" cmpd="sng">
            <a:solidFill>
              <a:srgbClr val="338E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endParaRPr sz="1725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" name="Google Shape;385;p23"/>
          <p:cNvSpPr/>
          <p:nvPr/>
        </p:nvSpPr>
        <p:spPr>
          <a:xfrm>
            <a:off x="8215740" y="1832124"/>
            <a:ext cx="3322759" cy="4280577"/>
          </a:xfrm>
          <a:prstGeom prst="roundRect">
            <a:avLst>
              <a:gd name="adj" fmla="val 5554"/>
            </a:avLst>
          </a:prstGeom>
          <a:noFill/>
          <a:ln w="19050" cap="flat" cmpd="sng">
            <a:solidFill>
              <a:srgbClr val="338E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3"/>
              <a:buFont typeface="Arial" panose="020B0604020202020204"/>
              <a:buNone/>
            </a:pPr>
            <a:endParaRPr sz="1725" b="1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7494" y="4225635"/>
            <a:ext cx="2133600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08" y="3280832"/>
            <a:ext cx="1668745" cy="1586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07" y="3270237"/>
            <a:ext cx="2773448" cy="2707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802" y="3916777"/>
            <a:ext cx="2159000" cy="2120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8757" y="3192158"/>
            <a:ext cx="2016110" cy="2016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 descr="171538288468_.pic_hd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672128" y="593405"/>
            <a:ext cx="1129050" cy="29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FFFFFF"/>
              </a:buClr>
              <a:buSzPts val="40000"/>
            </a:pPr>
            <a:r>
              <a:rPr lang="en-US" altLang="zh-CN" sz="20000" b="1" dirty="0">
                <a:solidFill>
                  <a:srgbClr val="FFFFFF"/>
                </a:solidFill>
              </a:rPr>
              <a:t>3</a:t>
            </a:r>
            <a:endParaRPr sz="700" dirty="0"/>
          </a:p>
        </p:txBody>
      </p:sp>
      <p:pic>
        <p:nvPicPr>
          <p:cNvPr id="143" name="Google Shape;143;p24" descr="图像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22547" y="1229848"/>
            <a:ext cx="2107220" cy="175601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6948170" y="3834130"/>
            <a:ext cx="5243830" cy="83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5500"/>
            </a:pPr>
            <a:r>
              <a:rPr kumimoji="1" lang="zh-CN" altLang="en-US" sz="2750" dirty="0">
                <a:solidFill>
                  <a:srgbClr val="FFFFFF"/>
                </a:solidFill>
                <a:sym typeface="+mn-ea"/>
              </a:rPr>
              <a:t>主要客户及落地项目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8521065" y="5567680"/>
            <a:ext cx="31997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（Vivo TWS Earphone、onePlus Buds、TicPods等TWS耳机均搭载出门问问TicHear™解决方案）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7420" y="3650615"/>
            <a:ext cx="3537585" cy="2674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20" y="1219835"/>
            <a:ext cx="3538220" cy="21799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6110" y="1219835"/>
            <a:ext cx="37572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耳机已是消费者最常用的智能终端产品，随着智能耳机的不断演变与发展，现在的智能耳机产品除了蓝牙功能，还具有通话降噪、风噪压抑、语音识别等丰富的AI功能，AI已经融入耳机体验的方方面面，不断为消费者带来了更多的AI体验。出门问问自主研M510芯片加上TicHear™新一代智能耳机解决方案，在AI算法引擎上不断迭代与优化，让耳机更加充满智慧，让消费者体验进一步升级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26110" y="3939540"/>
            <a:ext cx="4131310" cy="1599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该耳机方案具有如下核心特点：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1. 双模蓝牙5.2 流畅 稳定 低延时</a:t>
            </a:r>
            <a:endParaRPr lang="zh-CN" altLang="en-US"/>
          </a:p>
          <a:p>
            <a:r>
              <a:rPr lang="zh-CN" altLang="en-US"/>
              <a:t>2. 搭载TicHear™算法解决方案</a:t>
            </a:r>
            <a:endParaRPr lang="zh-CN" altLang="en-US"/>
          </a:p>
          <a:p>
            <a:r>
              <a:rPr lang="zh-CN" altLang="en-US"/>
              <a:t>3. Quick-Commands快捷口令</a:t>
            </a:r>
            <a:endParaRPr lang="zh-CN" altLang="en-US"/>
          </a:p>
          <a:p>
            <a:r>
              <a:rPr lang="zh-CN" altLang="en-US"/>
              <a:t>4. 内置3Mic AI通话降噪及风噪处理</a:t>
            </a:r>
            <a:endParaRPr lang="zh-CN" altLang="en-US"/>
          </a:p>
          <a:p>
            <a:r>
              <a:rPr lang="zh-CN" altLang="en-US"/>
              <a:t>5. 搭载自研OVKWS「 免训练自定义」识别引擎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26110" y="356235"/>
            <a:ext cx="9161780" cy="449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90000"/>
              </a:lnSpc>
              <a:buClr>
                <a:srgbClr val="595959"/>
              </a:buClr>
              <a:buSzPts val="2585"/>
              <a:buFont typeface="Calibri" panose="020F0502020204030204"/>
            </a:pPr>
            <a:r>
              <a:rPr lang="zh-CN" altLang="en-US" sz="2585">
                <a:solidFill>
                  <a:srgbClr val="0070C0"/>
                </a:solidFill>
                <a:latin typeface="微软雅黑" charset="0"/>
                <a:ea typeface="微软雅黑" charset="0"/>
                <a:cs typeface="Calibri" panose="020F0502020204030204"/>
              </a:rPr>
              <a:t>AI+耳机 ：问问软核算法植入耳机</a:t>
            </a:r>
            <a:endParaRPr lang="zh-CN" altLang="en-US" sz="2585">
              <a:solidFill>
                <a:srgbClr val="0070C0"/>
              </a:solidFill>
              <a:latin typeface="微软雅黑" charset="0"/>
              <a:ea typeface="微软雅黑" charset="0"/>
              <a:cs typeface="Calibri" panose="020F0502020204030204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1219835"/>
            <a:ext cx="3199765" cy="41713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357;p8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081835"/>
            <a:ext cx="12192003" cy="5753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225;p48"/>
          <p:cNvGrpSpPr/>
          <p:nvPr/>
        </p:nvGrpSpPr>
        <p:grpSpPr>
          <a:xfrm>
            <a:off x="578859" y="6072144"/>
            <a:ext cx="10997981" cy="410832"/>
            <a:chOff x="-1" y="-1"/>
            <a:chExt cx="17270699" cy="645151"/>
          </a:xfrm>
        </p:grpSpPr>
        <p:sp>
          <p:nvSpPr>
            <p:cNvPr id="75" name="Google Shape;226;p48"/>
            <p:cNvSpPr/>
            <p:nvPr/>
          </p:nvSpPr>
          <p:spPr>
            <a:xfrm>
              <a:off x="8728019" y="-1"/>
              <a:ext cx="2724000" cy="639000"/>
            </a:xfrm>
            <a:prstGeom prst="roundRect">
              <a:avLst>
                <a:gd name="adj" fmla="val 20000"/>
              </a:avLst>
            </a:prstGeom>
            <a:solidFill>
              <a:srgbClr val="00A2E9"/>
            </a:solidFill>
            <a:ln>
              <a:noFill/>
            </a:ln>
          </p:spPr>
          <p:txBody>
            <a:bodyPr spcFirstLastPara="1" wrap="square" lIns="18166" tIns="18166" rIns="18166" bIns="18166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sz="1600" b="1" i="0" u="none" strike="noStrike" cap="none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6" name="Google Shape;227;p48"/>
            <p:cNvSpPr/>
            <p:nvPr/>
          </p:nvSpPr>
          <p:spPr>
            <a:xfrm>
              <a:off x="11637359" y="-1"/>
              <a:ext cx="2724000" cy="639000"/>
            </a:xfrm>
            <a:prstGeom prst="roundRect">
              <a:avLst>
                <a:gd name="adj" fmla="val 20000"/>
              </a:avLst>
            </a:prstGeom>
            <a:solidFill>
              <a:srgbClr val="00A2E9"/>
            </a:solidFill>
            <a:ln>
              <a:noFill/>
            </a:ln>
          </p:spPr>
          <p:txBody>
            <a:bodyPr spcFirstLastPara="1" wrap="square" lIns="18166" tIns="18166" rIns="18166" bIns="18166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sz="1600" b="1" i="0" u="none" strike="noStrike" cap="none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7" name="Google Shape;228;p48"/>
            <p:cNvSpPr/>
            <p:nvPr/>
          </p:nvSpPr>
          <p:spPr>
            <a:xfrm>
              <a:off x="14546698" y="-1"/>
              <a:ext cx="2724000" cy="639000"/>
            </a:xfrm>
            <a:prstGeom prst="roundRect">
              <a:avLst>
                <a:gd name="adj" fmla="val 20000"/>
              </a:avLst>
            </a:prstGeom>
            <a:solidFill>
              <a:srgbClr val="00A2E9"/>
            </a:solidFill>
            <a:ln>
              <a:noFill/>
            </a:ln>
          </p:spPr>
          <p:txBody>
            <a:bodyPr spcFirstLastPara="1" wrap="square" lIns="18166" tIns="18166" rIns="18166" bIns="18166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sz="1600" b="1" i="0" u="none" strike="noStrike" cap="none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8" name="Google Shape;229;p48"/>
            <p:cNvSpPr/>
            <p:nvPr/>
          </p:nvSpPr>
          <p:spPr>
            <a:xfrm>
              <a:off x="-1" y="-1"/>
              <a:ext cx="2724000" cy="639000"/>
            </a:xfrm>
            <a:prstGeom prst="roundRect">
              <a:avLst>
                <a:gd name="adj" fmla="val 20000"/>
              </a:avLst>
            </a:prstGeom>
            <a:solidFill>
              <a:srgbClr val="00A2E9"/>
            </a:solidFill>
            <a:ln>
              <a:noFill/>
            </a:ln>
          </p:spPr>
          <p:txBody>
            <a:bodyPr spcFirstLastPara="1" wrap="square" lIns="18166" tIns="18166" rIns="18166" bIns="18166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sz="1600" b="1" i="0" u="none" strike="noStrike" cap="none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9" name="Google Shape;230;p48"/>
            <p:cNvSpPr/>
            <p:nvPr/>
          </p:nvSpPr>
          <p:spPr>
            <a:xfrm>
              <a:off x="2909339" y="-1"/>
              <a:ext cx="2724000" cy="639000"/>
            </a:xfrm>
            <a:prstGeom prst="roundRect">
              <a:avLst>
                <a:gd name="adj" fmla="val 20000"/>
              </a:avLst>
            </a:prstGeom>
            <a:solidFill>
              <a:srgbClr val="00A2E9"/>
            </a:solidFill>
            <a:ln>
              <a:noFill/>
            </a:ln>
          </p:spPr>
          <p:txBody>
            <a:bodyPr spcFirstLastPara="1" wrap="square" lIns="18166" tIns="18166" rIns="18166" bIns="18166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sz="1600" b="1" i="0" u="none" strike="noStrike" cap="none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" name="Google Shape;231;p48"/>
            <p:cNvSpPr/>
            <p:nvPr/>
          </p:nvSpPr>
          <p:spPr>
            <a:xfrm>
              <a:off x="5818679" y="-1"/>
              <a:ext cx="2724000" cy="639000"/>
            </a:xfrm>
            <a:prstGeom prst="roundRect">
              <a:avLst>
                <a:gd name="adj" fmla="val 20000"/>
              </a:avLst>
            </a:prstGeom>
            <a:solidFill>
              <a:srgbClr val="00A2E9"/>
            </a:solidFill>
            <a:ln>
              <a:noFill/>
            </a:ln>
          </p:spPr>
          <p:txBody>
            <a:bodyPr spcFirstLastPara="1" wrap="square" lIns="18166" tIns="18166" rIns="18166" bIns="18166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endParaRPr sz="1600" b="1" i="0" u="none" strike="noStrike" cap="none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81" name="Google Shape;232;p48"/>
            <p:cNvGrpSpPr/>
            <p:nvPr/>
          </p:nvGrpSpPr>
          <p:grpSpPr>
            <a:xfrm>
              <a:off x="545356" y="19389"/>
              <a:ext cx="16529948" cy="625761"/>
              <a:chOff x="0" y="0"/>
              <a:chExt cx="16529948" cy="625761"/>
            </a:xfrm>
          </p:grpSpPr>
          <p:pic>
            <p:nvPicPr>
              <p:cNvPr id="82" name="Google Shape;233;p48" descr="Google Shape;88;p15"/>
              <p:cNvPicPr preferRelativeResize="0"/>
              <p:nvPr/>
            </p:nvPicPr>
            <p:blipFill rotWithShape="1">
              <a:blip r:embed="rId2"/>
              <a:srcRect/>
              <a:stretch>
                <a:fillRect/>
              </a:stretch>
            </p:blipFill>
            <p:spPr>
              <a:xfrm>
                <a:off x="5849730" y="83222"/>
                <a:ext cx="1571746" cy="4594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234;p48" descr="Google Shape;89;p15"/>
              <p:cNvPicPr preferRelativeResize="0"/>
              <p:nvPr/>
            </p:nvPicPr>
            <p:blipFill rotWithShape="1">
              <a:blip r:embed="rId3"/>
              <a:srcRect/>
              <a:stretch>
                <a:fillRect/>
              </a:stretch>
            </p:blipFill>
            <p:spPr>
              <a:xfrm>
                <a:off x="8810764" y="128141"/>
                <a:ext cx="1493268" cy="3135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235;p48" descr="Google Shape;90;p15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>
                <a:off x="2704327" y="170385"/>
                <a:ext cx="2036499" cy="2851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236;p48" descr="Google Shape;91;p15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>
                <a:off x="0" y="0"/>
                <a:ext cx="1658757" cy="6257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237;p48" descr="Google Shape;92;p15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11741223" y="78042"/>
                <a:ext cx="1428395" cy="4697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238;p48" descr="Google Shape;93;p15"/>
              <p:cNvPicPr preferRelativeResize="0"/>
              <p:nvPr/>
            </p:nvPicPr>
            <p:blipFill rotWithShape="1">
              <a:blip r:embed="rId7"/>
              <a:srcRect/>
              <a:stretch>
                <a:fillRect/>
              </a:stretch>
            </p:blipFill>
            <p:spPr>
              <a:xfrm>
                <a:off x="14185022" y="47382"/>
                <a:ext cx="2344926" cy="5311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8" name="Google Shape;384;p83"/>
          <p:cNvSpPr txBox="1"/>
          <p:nvPr/>
        </p:nvSpPr>
        <p:spPr>
          <a:xfrm>
            <a:off x="0" y="5571456"/>
            <a:ext cx="12192000" cy="41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i="0" u="none" strike="noStrike" cap="none" dirty="0">
                <a:solidFill>
                  <a:schemeClr val="dk1"/>
                </a:solidFill>
                <a:latin typeface="+mn-lt"/>
                <a:ea typeface="+mn-ea"/>
                <a:cs typeface="+mn-ea"/>
                <a:sym typeface="+mn-lt"/>
              </a:rPr>
              <a:t>累积融资额超过2.55亿美元，公司估值达10亿美元</a:t>
            </a:r>
            <a:endParaRPr sz="1600" i="0" u="none" strike="noStrike" cap="none" dirty="0">
              <a:solidFill>
                <a:schemeClr val="dk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120" y="378460"/>
            <a:ext cx="10515600" cy="421640"/>
          </a:xfrm>
          <a:noFill/>
          <a:ln>
            <a:noFill/>
          </a:ln>
        </p:spPr>
        <p:txBody>
          <a:bodyPr vert="horz" wrap="square" lIns="25400" tIns="25400" rIns="25400" bIns="25400" rtlCol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buClr>
                <a:srgbClr val="000000"/>
              </a:buClr>
              <a:buSzTx/>
              <a:buFont typeface="Arial" panose="020B0604020202020204"/>
            </a:pPr>
            <a:r>
              <a:rPr lang="zh-CN" altLang="en-US" sz="2665" b="1" kern="1200" smtClean="0">
                <a:solidFill>
                  <a:srgbClr val="00A2E9"/>
                </a:solidFill>
                <a:latin typeface="微软雅黑" charset="0"/>
                <a:ea typeface="微软雅黑" charset="0"/>
                <a:cs typeface="Helvetica Neue" panose="02000503000000020004" charset="0"/>
                <a:sym typeface="+mn-lt"/>
              </a:rPr>
              <a:t>出门问问公司简介</a:t>
            </a:r>
            <a:endParaRPr lang="zh-CN" altLang="en-US" sz="2665" b="1" kern="1200" smtClean="0">
              <a:solidFill>
                <a:srgbClr val="00A2E9"/>
              </a:solidFill>
              <a:latin typeface="微软雅黑" charset="0"/>
              <a:ea typeface="微软雅黑" charset="0"/>
              <a:cs typeface="Helvetica Neue" panose="02000503000000020004" charset="0"/>
              <a:sym typeface="+mn-lt"/>
            </a:endParaRPr>
          </a:p>
        </p:txBody>
      </p:sp>
      <p:pic>
        <p:nvPicPr>
          <p:cNvPr id="40" name="Google Shape;64;p2" descr="Google Shape;64;p2"/>
          <p:cNvPicPr preferRelativeResize="0"/>
          <p:nvPr/>
        </p:nvPicPr>
        <p:blipFill rotWithShape="1">
          <a:blip r:embed="rId8"/>
          <a:srcRect r="87151"/>
          <a:stretch>
            <a:fillRect/>
          </a:stretch>
        </p:blipFill>
        <p:spPr>
          <a:xfrm>
            <a:off x="487197" y="3677565"/>
            <a:ext cx="1452064" cy="9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65;p2" descr="Google Shape;64;p2"/>
          <p:cNvPicPr preferRelativeResize="0"/>
          <p:nvPr/>
        </p:nvPicPr>
        <p:blipFill rotWithShape="1">
          <a:blip r:embed="rId8"/>
          <a:srcRect r="87151"/>
          <a:stretch>
            <a:fillRect/>
          </a:stretch>
        </p:blipFill>
        <p:spPr>
          <a:xfrm>
            <a:off x="4103337" y="3677565"/>
            <a:ext cx="1452064" cy="9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6;p2" descr="Google Shape;64;p2"/>
          <p:cNvPicPr preferRelativeResize="0"/>
          <p:nvPr/>
        </p:nvPicPr>
        <p:blipFill rotWithShape="1">
          <a:blip r:embed="rId8"/>
          <a:srcRect r="87151"/>
          <a:stretch>
            <a:fillRect/>
          </a:stretch>
        </p:blipFill>
        <p:spPr>
          <a:xfrm>
            <a:off x="5327605" y="3677565"/>
            <a:ext cx="1452064" cy="9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7;p2" descr="Google Shape;64;p2"/>
          <p:cNvPicPr preferRelativeResize="0"/>
          <p:nvPr/>
        </p:nvPicPr>
        <p:blipFill rotWithShape="1">
          <a:blip r:embed="rId8"/>
          <a:srcRect r="87151"/>
          <a:stretch>
            <a:fillRect/>
          </a:stretch>
        </p:blipFill>
        <p:spPr>
          <a:xfrm>
            <a:off x="6540525" y="3677565"/>
            <a:ext cx="1452064" cy="9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8;p2" descr="Google Shape;64;p2"/>
          <p:cNvPicPr preferRelativeResize="0"/>
          <p:nvPr/>
        </p:nvPicPr>
        <p:blipFill rotWithShape="1">
          <a:blip r:embed="rId8"/>
          <a:srcRect r="87151"/>
          <a:stretch>
            <a:fillRect/>
          </a:stretch>
        </p:blipFill>
        <p:spPr>
          <a:xfrm>
            <a:off x="7781571" y="3677565"/>
            <a:ext cx="1452064" cy="9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9;p2" descr="Google Shape;64;p2"/>
          <p:cNvPicPr preferRelativeResize="0"/>
          <p:nvPr/>
        </p:nvPicPr>
        <p:blipFill rotWithShape="1">
          <a:blip r:embed="rId8"/>
          <a:srcRect r="87151"/>
          <a:stretch>
            <a:fillRect/>
          </a:stretch>
        </p:blipFill>
        <p:spPr>
          <a:xfrm>
            <a:off x="8977707" y="3677565"/>
            <a:ext cx="1452064" cy="9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70;p2" descr="Google Shape;64;p2"/>
          <p:cNvPicPr preferRelativeResize="0"/>
          <p:nvPr/>
        </p:nvPicPr>
        <p:blipFill rotWithShape="1">
          <a:blip r:embed="rId8"/>
          <a:srcRect t="54050" r="92932"/>
          <a:stretch>
            <a:fillRect/>
          </a:stretch>
        </p:blipFill>
        <p:spPr>
          <a:xfrm>
            <a:off x="1707361" y="4173356"/>
            <a:ext cx="798761" cy="42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71;p2" descr="Google Shape;64;p2"/>
          <p:cNvPicPr preferRelativeResize="0"/>
          <p:nvPr/>
        </p:nvPicPr>
        <p:blipFill rotWithShape="1">
          <a:blip r:embed="rId8"/>
          <a:srcRect t="54050" r="92932"/>
          <a:stretch>
            <a:fillRect/>
          </a:stretch>
        </p:blipFill>
        <p:spPr>
          <a:xfrm>
            <a:off x="2312567" y="4173356"/>
            <a:ext cx="798761" cy="42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72;p2" descr="Google Shape;64;p2"/>
          <p:cNvPicPr preferRelativeResize="0"/>
          <p:nvPr/>
        </p:nvPicPr>
        <p:blipFill rotWithShape="1">
          <a:blip r:embed="rId8"/>
          <a:srcRect r="92932"/>
          <a:stretch>
            <a:fillRect/>
          </a:stretch>
        </p:blipFill>
        <p:spPr>
          <a:xfrm>
            <a:off x="2907721" y="3677565"/>
            <a:ext cx="798761" cy="9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73;p2" descr="Google Shape;64;p2"/>
          <p:cNvPicPr preferRelativeResize="0"/>
          <p:nvPr/>
        </p:nvPicPr>
        <p:blipFill rotWithShape="1">
          <a:blip r:embed="rId8"/>
          <a:srcRect r="92932"/>
          <a:stretch>
            <a:fillRect/>
          </a:stretch>
        </p:blipFill>
        <p:spPr>
          <a:xfrm>
            <a:off x="3493755" y="3677565"/>
            <a:ext cx="798761" cy="9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74;p2" descr="Google Shape;64;p2"/>
          <p:cNvPicPr preferRelativeResize="0"/>
          <p:nvPr/>
        </p:nvPicPr>
        <p:blipFill rotWithShape="1">
          <a:blip r:embed="rId8"/>
          <a:srcRect r="87151"/>
          <a:stretch>
            <a:fillRect/>
          </a:stretch>
        </p:blipFill>
        <p:spPr>
          <a:xfrm>
            <a:off x="10196819" y="3677565"/>
            <a:ext cx="1452064" cy="91728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75;p2"/>
          <p:cNvSpPr txBox="1"/>
          <p:nvPr/>
        </p:nvSpPr>
        <p:spPr>
          <a:xfrm>
            <a:off x="4878564" y="1638312"/>
            <a:ext cx="2834607" cy="84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zh-CN" altLang="en-US" sz="1465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深耕软硬结合</a:t>
            </a:r>
            <a:endParaRPr sz="1465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zh-CN" altLang="en-US" sz="1335" b="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智能车载、智能家居</a:t>
            </a:r>
            <a:endParaRPr lang="en-US" sz="1335" b="0" i="0" u="none" strike="noStrike" cap="none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智能手表进军海外</a:t>
            </a:r>
            <a:endParaRPr sz="535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Google Shape;76;p2"/>
          <p:cNvSpPr txBox="1"/>
          <p:nvPr/>
        </p:nvSpPr>
        <p:spPr>
          <a:xfrm>
            <a:off x="4132960" y="2538135"/>
            <a:ext cx="1896088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发布</a:t>
            </a:r>
            <a:r>
              <a:rPr lang="en-US" sz="1335" b="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sz="1335" b="0" i="0" u="none" strike="noStrike" cap="none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中国第一款</a:t>
            </a:r>
            <a:endParaRPr sz="535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智能手表TicWatch</a:t>
            </a:r>
            <a:endParaRPr sz="535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Google Shape;77;p2"/>
          <p:cNvSpPr txBox="1"/>
          <p:nvPr/>
        </p:nvSpPr>
        <p:spPr>
          <a:xfrm>
            <a:off x="6004879" y="4721388"/>
            <a:ext cx="641479" cy="35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2016</a:t>
            </a:r>
            <a:endParaRPr sz="535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Google Shape;78;p2"/>
          <p:cNvSpPr txBox="1"/>
          <p:nvPr/>
        </p:nvSpPr>
        <p:spPr>
          <a:xfrm>
            <a:off x="2328316" y="3796748"/>
            <a:ext cx="2135519" cy="39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 panose="020B0604020202020204"/>
              <a:buNone/>
            </a:pPr>
            <a:r>
              <a:rPr lang="en-US" sz="1465" b="1" i="0" u="none" strike="noStrike" cap="none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专注语音AI技术积累</a:t>
            </a:r>
            <a:endParaRPr sz="1065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Google Shape;79;p2"/>
          <p:cNvSpPr txBox="1"/>
          <p:nvPr/>
        </p:nvSpPr>
        <p:spPr>
          <a:xfrm>
            <a:off x="4463835" y="4721388"/>
            <a:ext cx="1234340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2015</a:t>
            </a:r>
            <a:endParaRPr sz="535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Google Shape;80;p2"/>
          <p:cNvSpPr txBox="1"/>
          <p:nvPr/>
        </p:nvSpPr>
        <p:spPr>
          <a:xfrm>
            <a:off x="487197" y="3123457"/>
            <a:ext cx="1941505" cy="39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465" b="1" i="0" u="none" strike="noStrike" cap="none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公司成立</a:t>
            </a:r>
            <a:endParaRPr sz="800" b="1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Google Shape;81;p2"/>
          <p:cNvSpPr txBox="1"/>
          <p:nvPr/>
        </p:nvSpPr>
        <p:spPr>
          <a:xfrm>
            <a:off x="1133365" y="4721388"/>
            <a:ext cx="641479" cy="20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2012</a:t>
            </a:r>
            <a:endParaRPr sz="535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Google Shape;82;p2"/>
          <p:cNvSpPr txBox="1"/>
          <p:nvPr/>
        </p:nvSpPr>
        <p:spPr>
          <a:xfrm>
            <a:off x="7394461" y="1638312"/>
            <a:ext cx="2669855" cy="826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发布</a:t>
            </a:r>
            <a:r>
              <a:rPr lang="en-US" sz="1335" b="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335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智能客服机器人</a:t>
            </a:r>
            <a:endParaRPr lang="en-US" altLang="zh-CN" sz="1335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zh-CN" altLang="en-US" sz="1335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发布量产</a:t>
            </a:r>
            <a:r>
              <a:rPr lang="en-US" altLang="zh-CN" sz="1335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sz="1335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语音芯片模组</a:t>
            </a:r>
            <a:endParaRPr sz="535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落地AI企业服务</a:t>
            </a:r>
            <a:endParaRPr sz="535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Google Shape;83;p2"/>
          <p:cNvSpPr txBox="1"/>
          <p:nvPr/>
        </p:nvSpPr>
        <p:spPr>
          <a:xfrm>
            <a:off x="8339363" y="4721388"/>
            <a:ext cx="798761" cy="35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2018</a:t>
            </a:r>
            <a:endParaRPr sz="535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Google Shape;84;p2"/>
          <p:cNvSpPr txBox="1"/>
          <p:nvPr/>
        </p:nvSpPr>
        <p:spPr>
          <a:xfrm>
            <a:off x="6869173" y="4721388"/>
            <a:ext cx="1250037" cy="35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2017</a:t>
            </a:r>
            <a:endParaRPr sz="535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1" name="Google Shape;85;p2" descr="Google Shape;75;p2"/>
          <p:cNvPicPr preferRelativeResize="0"/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4650808" y="3094389"/>
            <a:ext cx="968256" cy="32759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86;p2"/>
          <p:cNvSpPr txBox="1"/>
          <p:nvPr/>
        </p:nvSpPr>
        <p:spPr>
          <a:xfrm>
            <a:off x="4539825" y="3366116"/>
            <a:ext cx="1162099" cy="27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733" tIns="67733" rIns="67733" bIns="67733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 panose="020B0604020202020204"/>
              <a:buNone/>
            </a:pPr>
            <a:r>
              <a:rPr lang="en-US" sz="935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C轮投资 I 战略合作</a:t>
            </a:r>
            <a:endParaRPr sz="535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3" name="Google Shape;87;p2" descr="Google Shape;77;p2"/>
          <p:cNvPicPr preferRelativeResize="0"/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6775585" y="3200971"/>
            <a:ext cx="1503153" cy="22802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91;p2"/>
          <p:cNvSpPr txBox="1"/>
          <p:nvPr/>
        </p:nvSpPr>
        <p:spPr>
          <a:xfrm>
            <a:off x="6966661" y="3405607"/>
            <a:ext cx="1162099" cy="27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733" tIns="67733" rIns="67733" bIns="67733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 panose="020B0604020202020204"/>
              <a:buNone/>
            </a:pPr>
            <a:r>
              <a:rPr lang="en-US" sz="935" b="0" i="0" u="none" strike="noStrike" cap="none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D轮投资</a:t>
            </a:r>
            <a:r>
              <a:rPr lang="en-US" sz="935" b="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 I </a:t>
            </a:r>
            <a:r>
              <a:rPr lang="en-US" sz="935" b="0" i="0" u="none" strike="noStrike" cap="none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战略合作</a:t>
            </a:r>
            <a:endParaRPr sz="535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" name="Google Shape;92;p2"/>
          <p:cNvSpPr txBox="1"/>
          <p:nvPr/>
        </p:nvSpPr>
        <p:spPr>
          <a:xfrm>
            <a:off x="9553585" y="4721388"/>
            <a:ext cx="798761" cy="26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sz="1335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9</a:t>
            </a:r>
            <a:endParaRPr sz="535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7" name="Google Shape;93;p2"/>
          <p:cNvSpPr txBox="1"/>
          <p:nvPr/>
        </p:nvSpPr>
        <p:spPr>
          <a:xfrm>
            <a:off x="10767807" y="4721388"/>
            <a:ext cx="798761" cy="269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</a:t>
            </a:r>
            <a:r>
              <a:rPr lang="en-US" sz="1335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</a:t>
            </a:r>
            <a:endParaRPr sz="535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8" name="Google Shape;94;p2"/>
          <p:cNvSpPr txBox="1"/>
          <p:nvPr/>
        </p:nvSpPr>
        <p:spPr>
          <a:xfrm>
            <a:off x="2181993" y="4721388"/>
            <a:ext cx="1234340" cy="21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</a:t>
            </a:r>
            <a:r>
              <a:rPr lang="en-US" sz="1335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13</a:t>
            </a:r>
            <a:endParaRPr sz="535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Google Shape;95;p2"/>
          <p:cNvSpPr txBox="1"/>
          <p:nvPr/>
        </p:nvSpPr>
        <p:spPr>
          <a:xfrm>
            <a:off x="3350112" y="4721388"/>
            <a:ext cx="1234340" cy="213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en-US" sz="1335" b="0" i="0" u="none" strike="noStrike" cap="none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201</a:t>
            </a:r>
            <a:r>
              <a:rPr lang="en-US" sz="1335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endParaRPr sz="535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0" name="Google Shape;96;p2" descr="Google Shape;64;p2"/>
          <p:cNvPicPr preferRelativeResize="0"/>
          <p:nvPr/>
        </p:nvPicPr>
        <p:blipFill rotWithShape="1">
          <a:blip r:embed="rId8"/>
          <a:srcRect l="7172" r="90440" b="54050"/>
          <a:stretch>
            <a:fillRect/>
          </a:stretch>
        </p:blipFill>
        <p:spPr>
          <a:xfrm>
            <a:off x="6137789" y="2370400"/>
            <a:ext cx="269784" cy="130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97;p2" descr="Google Shape;64;p2"/>
          <p:cNvPicPr preferRelativeResize="0"/>
          <p:nvPr/>
        </p:nvPicPr>
        <p:blipFill rotWithShape="1">
          <a:blip r:embed="rId8"/>
          <a:srcRect l="7172" r="90440" b="54050"/>
          <a:stretch>
            <a:fillRect/>
          </a:stretch>
        </p:blipFill>
        <p:spPr>
          <a:xfrm>
            <a:off x="8594492" y="2370400"/>
            <a:ext cx="269784" cy="130716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98;p2"/>
          <p:cNvSpPr txBox="1"/>
          <p:nvPr/>
        </p:nvSpPr>
        <p:spPr>
          <a:xfrm>
            <a:off x="8518696" y="2943113"/>
            <a:ext cx="2834607" cy="63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zh-CN" altLang="en-US" sz="1335" b="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前装车载语音助手</a:t>
            </a:r>
            <a:endParaRPr lang="en-US" altLang="zh-CN" sz="1335" b="0" i="0" u="none" strike="noStrike" cap="none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zh-CN" altLang="en-US" sz="1335" b="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落地大众汽车</a:t>
            </a:r>
            <a:endParaRPr sz="535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9" name="Google Shape;82;p2"/>
          <p:cNvSpPr txBox="1"/>
          <p:nvPr/>
        </p:nvSpPr>
        <p:spPr>
          <a:xfrm>
            <a:off x="9825736" y="1660201"/>
            <a:ext cx="2669855" cy="59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233" tIns="74233" rIns="74233" bIns="74233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zh-CN" altLang="en-US" sz="1335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赋能行业垂直</a:t>
            </a:r>
            <a:r>
              <a:rPr lang="zh-CN" altLang="en-US" sz="1335" b="0" i="0" u="none" strike="noStrike" cap="none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领域</a:t>
            </a:r>
            <a:endParaRPr lang="en-US" altLang="zh-CN" sz="1335" b="0" i="0" u="none" strike="noStrike" cap="none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 panose="020B0604020202020204"/>
              <a:buNone/>
            </a:pPr>
            <a:r>
              <a:rPr lang="zh-CN" altLang="en-US" sz="1335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发布魔音工坊</a:t>
            </a:r>
            <a:endParaRPr sz="535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0" name="Google Shape;97;p2" descr="Google Shape;64;p2"/>
          <p:cNvPicPr preferRelativeResize="0"/>
          <p:nvPr/>
        </p:nvPicPr>
        <p:blipFill rotWithShape="1">
          <a:blip r:embed="rId8"/>
          <a:srcRect l="7172" r="90440" b="54050"/>
          <a:stretch>
            <a:fillRect/>
          </a:stretch>
        </p:blipFill>
        <p:spPr>
          <a:xfrm>
            <a:off x="11007933" y="2410988"/>
            <a:ext cx="269784" cy="130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问问降噪算法植入无线麦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  <p:sp>
        <p:nvSpPr>
          <p:cNvPr id="5" name="文本框 4"/>
          <p:cNvSpPr txBox="1"/>
          <p:nvPr/>
        </p:nvSpPr>
        <p:spPr>
          <a:xfrm>
            <a:off x="5826125" y="3275330"/>
            <a:ext cx="53975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chemeClr val="lt1"/>
                </a:solidFill>
                <a:sym typeface="Arial" panose="020B0604020202020204"/>
              </a:rPr>
              <a:t>芯片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5425" y="1242060"/>
            <a:ext cx="4862195" cy="291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8485" y="1245235"/>
            <a:ext cx="568896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随着直播经济的蓬勃发展，远程会议已成为全球范围内高效协作的标配工作方式，无线直播麦对语音质量、功耗、无线传输距离、 低时延等体验至关重要，一直是消费者高度关注的产品因素。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面向直播应用场景，通过M510平台的2.4G射频核心 、麦克风阵列、AI降噪、自动增益、48KHZ HiFi 音频、人声增强等核心技术，保证户外远距离及嘈杂环境下具有高质量的音频传输效果。作为全球知名智能影像品牌影石Insta360系列产品的长期技术合作伙伴，。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575425" y="4545965"/>
            <a:ext cx="476821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内置11dBm 射频PA ；RX 灵敏度-92dBm；</a:t>
            </a:r>
            <a:endParaRPr lang="zh-CN" altLang="en-US"/>
          </a:p>
          <a:p>
            <a:r>
              <a:rPr lang="zh-CN" altLang="en-US"/>
              <a:t>2. 1TO1和 1TO2无线麦，超低时延；</a:t>
            </a:r>
            <a:endParaRPr lang="zh-CN" altLang="en-US"/>
          </a:p>
          <a:p>
            <a:r>
              <a:rPr lang="zh-CN" altLang="en-US"/>
              <a:t>3. 智能降噪、支持多种降噪等级可配置</a:t>
            </a:r>
            <a:endParaRPr lang="zh-CN" altLang="en-US"/>
          </a:p>
          <a:p>
            <a:r>
              <a:rPr lang="zh-CN" altLang="en-US"/>
              <a:t>4. 智能变声引擎、保证用户隐私等 </a:t>
            </a:r>
            <a:endParaRPr lang="zh-CN" altLang="en-US"/>
          </a:p>
          <a:p>
            <a:r>
              <a:rPr lang="zh-CN" altLang="en-US"/>
              <a:t>5. 智能混响和混音、以满足不同音效的场景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25" y="3392805"/>
            <a:ext cx="5276850" cy="26384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降风噪</a:t>
            </a:r>
            <a:r>
              <a:rPr lang="zh-CN" altLang="en-US"/>
              <a:t>智能头盔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  <p:sp>
        <p:nvSpPr>
          <p:cNvPr id="5" name="文本框 4"/>
          <p:cNvSpPr txBox="1"/>
          <p:nvPr/>
        </p:nvSpPr>
        <p:spPr>
          <a:xfrm>
            <a:off x="5826125" y="3275330"/>
            <a:ext cx="53975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olidFill>
                  <a:schemeClr val="lt1"/>
                </a:solidFill>
                <a:sym typeface="Arial" panose="020B0604020202020204"/>
              </a:rPr>
              <a:t>芯片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1421130"/>
            <a:ext cx="4043680" cy="3636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51400" y="1280160"/>
            <a:ext cx="65297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户外摩托车骑行这一典型应用场景中，出门问问采用AI神经网络降噪技术对传统骑行头盔进行了针对性的技术改造与优化，覆盖全盔、半盔、不带头盔等各种噪声场景，通过利用深度神经网络的算法优势，确保用户在骑行模式下实现更清晰的语音通话质量、更流畅的语音交互体验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51400" y="2633980"/>
            <a:ext cx="6529705" cy="246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在智能骑行场景中，结合出门问问M510系列的内置TicHear™引擎可获得Quick-Commands快捷口令、AI通话降噪等核心技术，告别按钮操作提升骑行安全，使通话质量更清晰。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1. 双模蓝牙5.2 流畅 稳定 低延时</a:t>
            </a:r>
            <a:endParaRPr lang="zh-CN" altLang="en-US"/>
          </a:p>
          <a:p>
            <a:r>
              <a:rPr lang="zh-CN" altLang="en-US"/>
              <a:t>2. 搭载TicHear™算法解决方案</a:t>
            </a:r>
            <a:endParaRPr lang="zh-CN" altLang="en-US"/>
          </a:p>
          <a:p>
            <a:r>
              <a:rPr lang="zh-CN" altLang="en-US"/>
              <a:t>3. Quick-Commands快捷口令</a:t>
            </a:r>
            <a:endParaRPr lang="zh-CN" altLang="en-US"/>
          </a:p>
          <a:p>
            <a:r>
              <a:rPr lang="zh-CN" altLang="en-US"/>
              <a:t>4. 支持海外小语种命令词定制</a:t>
            </a:r>
            <a:endParaRPr lang="zh-CN" altLang="en-US"/>
          </a:p>
          <a:p>
            <a:r>
              <a:rPr lang="zh-CN" altLang="en-US"/>
              <a:t>5. 内置3Mic AI通话降噪及风噪处理</a:t>
            </a:r>
            <a:endParaRPr lang="zh-CN" altLang="en-US"/>
          </a:p>
          <a:p>
            <a:r>
              <a:rPr lang="zh-CN" altLang="en-US"/>
              <a:t>6. 引擎本地处理，端侧响应更灵活，隐私保护</a:t>
            </a:r>
            <a:endParaRPr lang="zh-CN" altLang="en-US"/>
          </a:p>
          <a:p>
            <a:r>
              <a:rPr lang="zh-CN" altLang="en-US"/>
              <a:t>7. 支持中英文离线TTS语⾳播报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44135" y="6390005"/>
            <a:ext cx="39077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（出门问问TicHear™风噪测试对比）</a:t>
            </a:r>
            <a:endParaRPr lang="zh-CN" altLang="en-US"/>
          </a:p>
        </p:txBody>
      </p:sp>
      <p:pic>
        <p:nvPicPr>
          <p:cNvPr id="9" name="风噪原始音频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1940" y="5274945"/>
            <a:ext cx="464185" cy="4641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82060" y="5369560"/>
            <a:ext cx="1249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风噪原始音频</a:t>
            </a:r>
            <a:endParaRPr lang="zh-CN" altLang="en-US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04260" y="5864225"/>
            <a:ext cx="14274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风噪处理后音频</a:t>
            </a:r>
            <a:endParaRPr lang="zh-CN" altLang="en-US">
              <a:sym typeface="+mn-ea"/>
            </a:endParaRPr>
          </a:p>
        </p:txBody>
      </p:sp>
      <p:pic>
        <p:nvPicPr>
          <p:cNvPr id="12" name="风噪处理后音频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61940" y="5793105"/>
            <a:ext cx="464185" cy="464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  <p:sp>
        <p:nvSpPr>
          <p:cNvPr id="3" name="文本框 2"/>
          <p:cNvSpPr txBox="1"/>
          <p:nvPr/>
        </p:nvSpPr>
        <p:spPr>
          <a:xfrm>
            <a:off x="833120" y="358140"/>
            <a:ext cx="8714105" cy="449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90000"/>
              </a:lnSpc>
              <a:buClr>
                <a:srgbClr val="595959"/>
              </a:buClr>
              <a:buSzPts val="2585"/>
              <a:buFont typeface="Calibri" panose="020F0502020204030204"/>
            </a:pPr>
            <a:r>
              <a:rPr lang="en-US" altLang="zh-CN" sz="2585">
                <a:solidFill>
                  <a:srgbClr val="0070C0"/>
                </a:solidFill>
                <a:latin typeface="微软雅黑" charset="0"/>
                <a:ea typeface="微软雅黑" charset="0"/>
                <a:cs typeface="Calibri" panose="020F0502020204030204"/>
              </a:rPr>
              <a:t>AI+ 无线会议盒：高清会议通话  AI录音转写</a:t>
            </a:r>
            <a:endParaRPr lang="en-US" altLang="zh-CN" sz="2585">
              <a:solidFill>
                <a:srgbClr val="0070C0"/>
              </a:solidFill>
              <a:latin typeface="微软雅黑" charset="0"/>
              <a:ea typeface="微软雅黑" charset="0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15890" y="1575435"/>
            <a:ext cx="620776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随着疫情时期的到来，远程办公成为越来越普遍的情况，清晰、流畅的语音沟通硬件也显得越发重要，无线会议盒已经成为远程沟通中的重要产品。无线会议盒中的语音质量、回声和混响保证、无线距离、低时延等功能是非常重要的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面向无线会议盒场景，出门问问提供的M510系列解决方案，内置TicHear™引擎，集成回声消除算法和AI降噪算法等，告别回声、周边环境噪音带来的影响，使语音会议质量更加清晰，同时结合AI云转写功能，完美解决会议记录等问题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1682115"/>
            <a:ext cx="4314825" cy="38385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15890" y="4137025"/>
            <a:ext cx="392620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1. M510系列兼容2.4G/5.2BT射频协议</a:t>
            </a:r>
            <a:endParaRPr lang="zh-CN" altLang="en-US"/>
          </a:p>
          <a:p>
            <a:r>
              <a:rPr lang="zh-CN" altLang="en-US"/>
              <a:t>2.  回声消除算法，有效解决回声问题</a:t>
            </a:r>
            <a:endParaRPr lang="zh-CN" altLang="en-US"/>
          </a:p>
          <a:p>
            <a:r>
              <a:rPr lang="zh-CN" altLang="en-US"/>
              <a:t>3. 麦克风阵列降噪拾音</a:t>
            </a:r>
            <a:endParaRPr lang="zh-CN" altLang="en-US"/>
          </a:p>
          <a:p>
            <a:r>
              <a:rPr lang="zh-CN" altLang="en-US"/>
              <a:t>4. AI降噪、人声增强适应嘈杂环境。</a:t>
            </a:r>
            <a:endParaRPr lang="zh-CN" altLang="en-US"/>
          </a:p>
          <a:p>
            <a:r>
              <a:rPr lang="zh-CN" altLang="en-US"/>
              <a:t>5. 自动增益，保证远距离拾音</a:t>
            </a:r>
            <a:endParaRPr lang="zh-CN" altLang="en-US"/>
          </a:p>
          <a:p>
            <a:r>
              <a:rPr lang="zh-CN" altLang="en-US"/>
              <a:t>6. 可配合，自研神经网络 Al智能录音转写引擎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  <p:pic>
        <p:nvPicPr>
          <p:cNvPr id="3" name="0bf2h4aa2aaajaaocmeoovpfap6dbu7qadia.f1000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337935" y="3443605"/>
            <a:ext cx="5114290" cy="28771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1515" y="340995"/>
            <a:ext cx="5006340" cy="489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/>
            <a:r>
              <a:rPr lang="en-US" altLang="zh-CN" sz="2585">
                <a:solidFill>
                  <a:srgbClr val="0070C0"/>
                </a:solidFill>
                <a:latin typeface="微软雅黑" charset="0"/>
                <a:ea typeface="微软雅黑" charset="0"/>
                <a:cs typeface="Calibri" panose="020F0502020204030204"/>
                <a:sym typeface="+mn-ea"/>
              </a:rPr>
              <a:t>软核算法植</a:t>
            </a:r>
            <a:r>
              <a:rPr lang="zh-CN" altLang="en-US" sz="2585">
                <a:solidFill>
                  <a:srgbClr val="0070C0"/>
                </a:solidFill>
                <a:latin typeface="微软雅黑" charset="0"/>
                <a:ea typeface="微软雅黑" charset="0"/>
                <a:cs typeface="Calibri" panose="020F0502020204030204"/>
                <a:sym typeface="+mn-ea"/>
              </a:rPr>
              <a:t>入</a:t>
            </a:r>
            <a:r>
              <a:rPr lang="en-US" altLang="zh-CN" sz="2585">
                <a:solidFill>
                  <a:srgbClr val="0070C0"/>
                </a:solidFill>
                <a:latin typeface="微软雅黑" charset="0"/>
                <a:ea typeface="微软雅黑" charset="0"/>
                <a:cs typeface="Calibri" panose="020F0502020204030204"/>
                <a:sym typeface="+mn-ea"/>
              </a:rPr>
              <a:t>运动相机</a:t>
            </a:r>
            <a:endParaRPr lang="en-US" altLang="zh-CN" sz="2585">
              <a:solidFill>
                <a:srgbClr val="0070C0"/>
              </a:solidFill>
              <a:latin typeface="微软雅黑" charset="0"/>
              <a:ea typeface="微软雅黑" charset="0"/>
              <a:cs typeface="Calibri" panose="020F0502020204030204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" y="4133215"/>
            <a:ext cx="2574290" cy="2048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48965" y="4151630"/>
            <a:ext cx="318897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出门问问也为Insta360 One R定制研发了命令词识别功能，包括“开始录像”、”停止录像“、“拍张照片”、“关闭相机”、“做个标记”五个常用的中文命令词，以及对应的“start recording”，“stop recording”，“take a photo”，“shutdown camera”，“mark that”五个英文命令词，为用户提供了更多影像创作的便利性与可能性。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15" y="1226820"/>
            <a:ext cx="4777740" cy="2668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14340" y="1122045"/>
            <a:ext cx="619823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作为一款运动相机，Insta360 One R的高频使用场景经常是摩托车、自行车骑行、户外运动等，此时风噪对录像音质的干扰极大。例如摩托车场景，如果不对风噪进行处理的话，因为噪音的掩蔽效应，录像中几乎无法听到环境音和人声，只有呼呼的风噪，非常影响用户体验。很多运动摄影产品需要用户额外购买附加的防风罩，进行物理降噪，但这样除了增加成本外，使用起来也不够便捷。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r>
              <a:rPr lang="zh-CN" altLang="en-US"/>
              <a:t>出门问问针对这个问题，为Insta360 One R提供了运动相机风噪抑制算法，此算法可以最大限度的保留环境音和人声，同时有效抑制风噪20～30dB。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 descr="171538288468_.pic_hd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>
            <a:spLocks noGrp="1"/>
          </p:cNvSpPr>
          <p:nvPr>
            <p:ph type="subTitle" idx="4294967295"/>
          </p:nvPr>
        </p:nvSpPr>
        <p:spPr>
          <a:xfrm>
            <a:off x="1592323" y="3191563"/>
            <a:ext cx="9177337" cy="112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31"/>
              <a:buFont typeface="Arial" panose="020B0604020202020204"/>
              <a:buNone/>
            </a:pPr>
            <a:r>
              <a:rPr lang="en-US" altLang="zh-CN" sz="4430" b="1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~</a:t>
            </a:r>
            <a:r>
              <a:rPr lang="zh-CN" altLang="en-US" sz="4430" b="1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谢 谢</a:t>
            </a:r>
            <a:r>
              <a:rPr lang="en-US" altLang="zh-CN" sz="4430" b="1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~</a:t>
            </a:r>
            <a:endParaRPr sz="2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95" name="Google Shape;295;p31" descr="141539223396_.pic_hd.jp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615462" y="-29952"/>
            <a:ext cx="4806462" cy="213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35635" y="306070"/>
            <a:ext cx="10515600" cy="581025"/>
          </a:xfrm>
          <a:noFill/>
          <a:ln>
            <a:noFill/>
          </a:ln>
        </p:spPr>
        <p:txBody>
          <a:bodyPr vert="horz" wrap="square" lIns="25400" tIns="25400" rIns="25400" bIns="25400" rtlCol="0" anchor="ctr" anchorCtr="0">
            <a:noAutofit/>
          </a:bodyPr>
          <a:lstStyle/>
          <a:p>
            <a:pPr lvl="0" algn="l" defTabSz="914400">
              <a:lnSpc>
                <a:spcPct val="100000"/>
              </a:lnSpc>
              <a:buClr>
                <a:srgbClr val="000000"/>
              </a:buClr>
              <a:buSzTx/>
              <a:buFont typeface="Arial" panose="020B0604020202020204"/>
            </a:pPr>
            <a:r>
              <a:rPr lang="zh-CN" altLang="en-US" sz="2665" b="1" kern="1200" smtClean="0">
                <a:solidFill>
                  <a:srgbClr val="00A2E9"/>
                </a:solidFill>
                <a:latin typeface="微软雅黑" charset="0"/>
                <a:ea typeface="微软雅黑" charset="0"/>
                <a:cs typeface="Helvetica Neue" panose="02000503000000020004" charset="0"/>
                <a:sym typeface="+mn-lt"/>
              </a:rPr>
              <a:t>浓厚的技术基因</a:t>
            </a:r>
            <a:endParaRPr lang="zh-CN" altLang="en-US" sz="2665" b="1" kern="1200" smtClean="0">
              <a:solidFill>
                <a:srgbClr val="00A2E9"/>
              </a:solidFill>
              <a:latin typeface="微软雅黑" charset="0"/>
              <a:ea typeface="微软雅黑" charset="0"/>
              <a:cs typeface="Helvetica Neue" panose="02000503000000020004" charset="0"/>
              <a:sym typeface="+mn-lt"/>
            </a:endParaRPr>
          </a:p>
        </p:txBody>
      </p:sp>
      <p:sp>
        <p:nvSpPr>
          <p:cNvPr id="73" name="Google Shape;393;p84"/>
          <p:cNvSpPr txBox="1"/>
          <p:nvPr/>
        </p:nvSpPr>
        <p:spPr>
          <a:xfrm>
            <a:off x="1234639" y="1546436"/>
            <a:ext cx="3498800" cy="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i="0" u="none" strike="noStrike" cap="none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一流团队</a:t>
            </a:r>
            <a:endParaRPr sz="2000" i="0" u="none" strike="noStrike" cap="none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4" name="Google Shape;394;p84"/>
          <p:cNvSpPr txBox="1"/>
          <p:nvPr/>
        </p:nvSpPr>
        <p:spPr>
          <a:xfrm>
            <a:off x="6534740" y="4240857"/>
            <a:ext cx="3564000" cy="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i="0" u="none" strike="noStrike" cap="none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行业资质与奖项</a:t>
            </a:r>
            <a:endParaRPr sz="2000" i="0" u="none" strike="noStrike" cap="none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5" name="Google Shape;395;p84"/>
          <p:cNvSpPr txBox="1"/>
          <p:nvPr/>
        </p:nvSpPr>
        <p:spPr>
          <a:xfrm>
            <a:off x="1162633" y="2194033"/>
            <a:ext cx="4508400" cy="14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127000" marR="215900" lvl="0" indent="-127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微软雅黑" charset="-122"/>
              <a:buChar char="•"/>
            </a:pPr>
            <a:r>
              <a:rPr lang="zh-CN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创始人</a:t>
            </a:r>
            <a:r>
              <a:rPr lang="zh-CN" altLang="en-US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李志飞博士</a:t>
            </a:r>
            <a:r>
              <a:rPr lang="zh-CN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毕业于美国约翰霍普金斯大学、曾任Google美国总部研究科学家</a:t>
            </a:r>
            <a:endParaRPr sz="1600" dirty="0">
              <a:solidFill>
                <a:srgbClr val="51515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27000" marR="215900" lvl="0" indent="-127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微软雅黑" charset="-122"/>
              <a:buChar char="•"/>
            </a:pPr>
            <a:r>
              <a:rPr 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现有员工约400人，</a:t>
            </a:r>
            <a:r>
              <a:rPr lang="zh-CN" sz="1600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sz="1600" i="0" u="none" strike="noStrike" cap="none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0%为研发人员</a:t>
            </a:r>
            <a:r>
              <a:rPr 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， 其中50%拥有研究生或以上学历</a:t>
            </a:r>
            <a:endParaRPr sz="1600" i="0" u="none" strike="noStrike" cap="none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" name="Google Shape;396;p84"/>
          <p:cNvSpPr txBox="1"/>
          <p:nvPr/>
        </p:nvSpPr>
        <p:spPr>
          <a:xfrm>
            <a:off x="6397075" y="1546436"/>
            <a:ext cx="3600000" cy="3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 i="0" u="none" strike="noStrike" cap="none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核心AI专利数百项</a:t>
            </a:r>
            <a:endParaRPr sz="2000" i="0" u="none" strike="noStrike" cap="none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7" name="Google Shape;397;p84"/>
          <p:cNvSpPr txBox="1"/>
          <p:nvPr/>
        </p:nvSpPr>
        <p:spPr>
          <a:xfrm>
            <a:off x="1234640" y="4240857"/>
            <a:ext cx="3503200" cy="7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+mn-lt"/>
                <a:ea typeface="+mn-ea"/>
                <a:cs typeface="+mn-ea"/>
                <a:sym typeface="+mn-lt"/>
              </a:rPr>
              <a:t>前瞻性AI基础研究</a:t>
            </a:r>
            <a:endParaRPr sz="2000" i="0" u="none" strike="noStrike" cap="none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8" name="Google Shape;398;p84"/>
          <p:cNvCxnSpPr/>
          <p:nvPr/>
        </p:nvCxnSpPr>
        <p:spPr>
          <a:xfrm>
            <a:off x="1178263" y="1981685"/>
            <a:ext cx="36000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79" name="Google Shape;399;p84"/>
          <p:cNvCxnSpPr/>
          <p:nvPr/>
        </p:nvCxnSpPr>
        <p:spPr>
          <a:xfrm>
            <a:off x="6397075" y="1981685"/>
            <a:ext cx="36000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0" name="Google Shape;400;p84"/>
          <p:cNvCxnSpPr/>
          <p:nvPr/>
        </p:nvCxnSpPr>
        <p:spPr>
          <a:xfrm>
            <a:off x="1203664" y="4652431"/>
            <a:ext cx="36000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1" name="Google Shape;401;p84"/>
          <p:cNvCxnSpPr/>
          <p:nvPr/>
        </p:nvCxnSpPr>
        <p:spPr>
          <a:xfrm>
            <a:off x="6520175" y="4652429"/>
            <a:ext cx="3600000" cy="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2" name="Google Shape;402;p84"/>
          <p:cNvSpPr txBox="1"/>
          <p:nvPr/>
        </p:nvSpPr>
        <p:spPr>
          <a:xfrm>
            <a:off x="6344933" y="2240033"/>
            <a:ext cx="4424800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127000" marR="215900" lvl="0" indent="-1143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微软雅黑" charset="-122"/>
              <a:buChar char="•"/>
            </a:pPr>
            <a:r>
              <a:rPr 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申请</a:t>
            </a:r>
            <a:r>
              <a:rPr lang="en-US" altLang="zh-CN" sz="1600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9</a:t>
            </a:r>
            <a:r>
              <a:rPr lang="zh-CN" sz="1600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00余件专利</a:t>
            </a:r>
            <a:r>
              <a:rPr lang="zh-CN" sz="1600" i="0" u="none" strike="noStrike" cap="none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，其中发明超过</a:t>
            </a:r>
            <a:r>
              <a:rPr lang="en-US" altLang="zh-CN" sz="1600" i="0" u="none" strike="noStrike" cap="none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6</a:t>
            </a:r>
            <a:r>
              <a:rPr lang="zh-CN" sz="1600" i="0" u="none" strike="noStrike" cap="none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80件，</a:t>
            </a:r>
            <a:r>
              <a:rPr 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海外专利100余件，PCT国际申请10余件，获得各类授权专利</a:t>
            </a:r>
            <a:r>
              <a:rPr lang="en-US" alt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330</a:t>
            </a:r>
            <a:r>
              <a:rPr lang="zh-CN" altLang="en-US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余</a:t>
            </a:r>
            <a:r>
              <a:rPr 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件</a:t>
            </a:r>
            <a:endParaRPr sz="1600" i="0" u="none" strike="noStrike" cap="none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3" name="Google Shape;403;p84"/>
          <p:cNvSpPr txBox="1"/>
          <p:nvPr/>
        </p:nvSpPr>
        <p:spPr>
          <a:xfrm>
            <a:off x="6409775" y="4848843"/>
            <a:ext cx="5898400" cy="142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spAutoFit/>
          </a:bodyPr>
          <a:lstStyle/>
          <a:p>
            <a:pPr marL="127000" marR="215900" lvl="0" indent="-1143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微软雅黑" charset="-122"/>
              <a:buChar char="•"/>
            </a:pPr>
            <a:r>
              <a:rPr lang="zh-CN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取得</a:t>
            </a:r>
            <a:r>
              <a:rPr lang="zh-CN" sz="1600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“国家高新技术企业”</a:t>
            </a:r>
            <a:r>
              <a:rPr lang="zh-CN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资质</a:t>
            </a:r>
            <a:endParaRPr sz="1600" i="0" u="none" strike="noStrike" cap="none" dirty="0">
              <a:solidFill>
                <a:srgbClr val="51515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27000" marR="215900" lvl="0" indent="-1143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微软雅黑" charset="-122"/>
              <a:buChar char="•"/>
            </a:pPr>
            <a:r>
              <a:rPr 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科技部 </a:t>
            </a:r>
            <a:r>
              <a:rPr lang="zh-CN" sz="1600" i="0" u="none" strike="noStrike" cap="none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“中国独角兽企业”</a:t>
            </a:r>
            <a:r>
              <a:rPr 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（2017-20</a:t>
            </a:r>
            <a:r>
              <a:rPr lang="en-US" alt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20</a:t>
            </a:r>
            <a:r>
              <a:rPr lang="zh-CN" altLang="en-US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年</a:t>
            </a:r>
            <a:r>
              <a:rPr 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连续</a:t>
            </a:r>
            <a:r>
              <a:rPr lang="zh-CN" altLang="en-US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四</a:t>
            </a:r>
            <a:r>
              <a:rPr 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年）</a:t>
            </a:r>
            <a:endParaRPr sz="1600" i="0" u="none" strike="noStrike" cap="none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27000" marR="215900" lvl="0" indent="-1143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微软雅黑" charset="-122"/>
              <a:buChar char="•"/>
            </a:pPr>
            <a:r>
              <a:rPr 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荣获</a:t>
            </a:r>
            <a:r>
              <a:rPr lang="zh-CN" sz="1600" i="0" u="none" strike="noStrike" cap="none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“吴文俊人工智能科技奖”</a:t>
            </a:r>
            <a:r>
              <a:rPr lang="zh-CN" sz="1600" i="0" u="none" strike="noStrike" cap="none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（中国智能科学最高奖）</a:t>
            </a:r>
            <a:endParaRPr lang="en-US" altLang="zh-CN" sz="1600" i="0" u="none" strike="noStrike" cap="none" dirty="0">
              <a:solidFill>
                <a:srgbClr val="51515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27000" marR="215900" lvl="0" indent="-1143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微软雅黑" charset="-122"/>
              <a:buChar char="•"/>
            </a:pPr>
            <a:r>
              <a:rPr lang="zh-CN" altLang="en-US" sz="160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硬件产品累计获得</a:t>
            </a:r>
            <a:r>
              <a:rPr lang="en-US" altLang="zh-CN" sz="1600" i="0" u="none" strike="noStrike" cap="none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30</a:t>
            </a:r>
            <a:r>
              <a:rPr lang="zh-CN" altLang="en-US" sz="1600" i="0" u="none" strike="noStrike" cap="none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项全球知名设计大奖</a:t>
            </a:r>
            <a:endParaRPr sz="1600" i="0" u="none" strike="noStrike" cap="none" dirty="0">
              <a:solidFill>
                <a:srgbClr val="0091FF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" name="Google Shape;405;p84"/>
          <p:cNvSpPr txBox="1"/>
          <p:nvPr/>
        </p:nvSpPr>
        <p:spPr>
          <a:xfrm>
            <a:off x="1234633" y="4842388"/>
            <a:ext cx="4508400" cy="14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127000" marR="215900" lvl="0" indent="-127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微软雅黑" charset="-122"/>
              <a:buChar char="•"/>
            </a:pPr>
            <a:r>
              <a:rPr lang="zh-CN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构建</a:t>
            </a:r>
            <a:r>
              <a:rPr lang="zh-CN" sz="1600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通用语言智能算法平台（UCLAI）</a:t>
            </a:r>
            <a:endParaRPr sz="1600" dirty="0">
              <a:solidFill>
                <a:srgbClr val="0091FF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27000" marR="215900" lvl="0" indent="-127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微软雅黑" charset="-122"/>
              <a:buChar char="•"/>
            </a:pPr>
            <a:r>
              <a:rPr lang="zh-CN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开源端到端语音识别训练系统</a:t>
            </a:r>
            <a:r>
              <a:rPr lang="zh-CN" sz="1600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Wenet</a:t>
            </a:r>
            <a:endParaRPr sz="1600" dirty="0">
              <a:solidFill>
                <a:srgbClr val="0091FF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27000" marR="215900" lvl="0" indent="-127000">
              <a:lnSpc>
                <a:spcPct val="140000"/>
              </a:lnSpc>
              <a:buSzPts val="1400"/>
              <a:buFont typeface="微软雅黑" charset="-122"/>
              <a:buChar char="•"/>
            </a:pPr>
            <a:r>
              <a:rPr lang="zh-CN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近</a:t>
            </a:r>
            <a:r>
              <a:rPr lang="zh-CN" altLang="en-US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几</a:t>
            </a:r>
            <a:r>
              <a:rPr lang="zh-CN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年在</a:t>
            </a:r>
            <a:r>
              <a:rPr lang="zh-CN" sz="1600" dirty="0">
                <a:solidFill>
                  <a:srgbClr val="0091FF"/>
                </a:solidFill>
                <a:latin typeface="+mn-lt"/>
                <a:ea typeface="+mn-ea"/>
                <a:cs typeface="+mn-ea"/>
                <a:sym typeface="+mn-lt"/>
              </a:rPr>
              <a:t>国际顶级会议发表20+篇学术论文</a:t>
            </a:r>
            <a:r>
              <a:rPr lang="zh-CN" altLang="zh-CN" sz="1600" dirty="0">
                <a:solidFill>
                  <a:srgbClr val="515151"/>
                </a:solidFill>
                <a:latin typeface="+mn-lt"/>
                <a:ea typeface="+mn-ea"/>
                <a:cs typeface="+mn-ea"/>
                <a:sym typeface="+mn-lt"/>
              </a:rPr>
              <a:t>（如ACL，EMNLP，ICASSP等）</a:t>
            </a:r>
            <a:endParaRPr sz="1600" i="0" u="none" strike="noStrike" cap="none" dirty="0">
              <a:solidFill>
                <a:srgbClr val="3DA1F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 descr="171538288468_.pic_hd.jp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672128" y="593405"/>
            <a:ext cx="1129031" cy="292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FFFFFF"/>
              </a:buClr>
              <a:buSzPts val="40000"/>
            </a:pPr>
            <a:r>
              <a:rPr lang="en-US" sz="20000" b="1">
                <a:solidFill>
                  <a:srgbClr val="FFFFFF"/>
                </a:solidFill>
              </a:rPr>
              <a:t>1</a:t>
            </a:r>
            <a:endParaRPr sz="700"/>
          </a:p>
        </p:txBody>
      </p:sp>
      <p:pic>
        <p:nvPicPr>
          <p:cNvPr id="96" name="Google Shape;96;p18" descr="图像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22547" y="1229848"/>
            <a:ext cx="2107220" cy="175601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505575" y="4145280"/>
            <a:ext cx="4434205" cy="104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130000"/>
              </a:lnSpc>
              <a:buClr>
                <a:schemeClr val="lt1"/>
              </a:buClr>
              <a:buSzPts val="5500"/>
            </a:pPr>
            <a:r>
              <a:rPr lang="en-US" altLang="zh-CN" sz="2750" dirty="0">
                <a:solidFill>
                  <a:srgbClr val="FFFFFF"/>
                </a:solidFill>
              </a:rPr>
              <a:t>AI</a:t>
            </a:r>
            <a:r>
              <a:rPr lang="zh-CN" sz="2750" dirty="0">
                <a:solidFill>
                  <a:srgbClr val="FFFFFF"/>
                </a:solidFill>
              </a:rPr>
              <a:t>声学降噪与语音唤醒算法</a:t>
            </a:r>
            <a:endParaRPr lang="zh-CN" sz="27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711200" y="326073"/>
            <a:ext cx="9020175" cy="534988"/>
          </a:xfrm>
        </p:spPr>
        <p:txBody>
          <a:bodyPr wrap="square" lIns="25400" tIns="25400" rIns="25400" bIns="25400" anchor="ctr" anchorCtr="0">
            <a:noAutofit/>
          </a:bodyPr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</a:pPr>
            <a:r>
              <a:rPr kumimoji="0" lang="zh-CN" altLang="en-US" sz="2665" b="1" i="0" u="none" strike="noStrike" kern="1200" cap="none" spc="0" normalizeH="0" baseline="0" noProof="1" smtClean="0">
                <a:solidFill>
                  <a:srgbClr val="00A2E9"/>
                </a:solidFill>
                <a:latin typeface="微软雅黑" charset="0"/>
                <a:ea typeface="微软雅黑" charset="0"/>
                <a:cs typeface="Helvetica Neue" panose="02000503000000020004" charset="0"/>
              </a:rPr>
              <a:t>麦克风阵列</a:t>
            </a:r>
            <a:r>
              <a:rPr kumimoji="0" lang="en-US" altLang="zh-CN" sz="2665" b="1" i="0" u="none" strike="noStrike" kern="1200" cap="none" spc="0" normalizeH="0" baseline="0" noProof="1" smtClean="0">
                <a:solidFill>
                  <a:srgbClr val="00A2E9"/>
                </a:solidFill>
                <a:latin typeface="微软雅黑" charset="0"/>
                <a:ea typeface="微软雅黑" charset="0"/>
                <a:cs typeface="Helvetica Neue" panose="02000503000000020004" charset="0"/>
              </a:rPr>
              <a:t>(</a:t>
            </a:r>
            <a:r>
              <a:rPr lang="en-US" altLang="zh-CN" sz="2665" b="1" dirty="0">
                <a:solidFill>
                  <a:srgbClr val="00B0F0"/>
                </a:solidFill>
                <a:latin typeface="微软雅黑" charset="0"/>
                <a:ea typeface="微软雅黑" charset="0"/>
                <a:sym typeface="+mn-ea"/>
              </a:rPr>
              <a:t>Beamforming</a:t>
            </a:r>
            <a:r>
              <a:rPr kumimoji="0" lang="en-US" altLang="zh-CN" sz="2665" b="1" i="0" u="none" strike="noStrike" kern="1200" cap="none" spc="0" normalizeH="0" baseline="0" noProof="1" smtClean="0">
                <a:solidFill>
                  <a:srgbClr val="00A2E9"/>
                </a:solidFill>
                <a:latin typeface="微软雅黑" charset="0"/>
                <a:ea typeface="微软雅黑" charset="0"/>
                <a:cs typeface="Helvetica Neue" panose="02000503000000020004" charset="0"/>
              </a:rPr>
              <a:t>)</a:t>
            </a:r>
            <a:endParaRPr kumimoji="0" lang="zh-CN" altLang="en-US" sz="2665" b="1" i="0" u="none" strike="noStrike" kern="1200" cap="none" spc="0" normalizeH="0" baseline="0" noProof="1" smtClean="0">
              <a:solidFill>
                <a:srgbClr val="00A2E9"/>
              </a:solidFill>
              <a:latin typeface="微软雅黑" charset="0"/>
              <a:ea typeface="微软雅黑" charset="0"/>
              <a:cs typeface="Helvetica Neue" panose="02000503000000020004" charset="0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78390" y="3913559"/>
            <a:ext cx="3747985" cy="873025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</a:pPr>
            <a:r>
              <a:rPr lang="zh-CN" altLang="en-US"/>
              <a:t>波束成形 – 英文 </a:t>
            </a:r>
            <a:r>
              <a:rPr lang="en-US" altLang="zh-CN"/>
              <a:t>BF </a:t>
            </a:r>
            <a:endParaRPr lang="en-US" altLang="zh-CN"/>
          </a:p>
          <a:p>
            <a:pPr algn="just">
              <a:lnSpc>
                <a:spcPct val="130000"/>
              </a:lnSpc>
            </a:pPr>
            <a:r>
              <a:rPr lang="zh-CN" altLang="en-US"/>
              <a:t>声源定位 – 英文 </a:t>
            </a:r>
            <a:r>
              <a:rPr lang="en-US" altLang="zh-CN"/>
              <a:t>SSL </a:t>
            </a:r>
            <a:endParaRPr lang="zh-CN" altLang="en-US"/>
          </a:p>
        </p:txBody>
      </p:sp>
      <p:pic>
        <p:nvPicPr>
          <p:cNvPr id="2" name="bf_in">
            <a:hlinkClick r:id="" action="ppaction://media"/>
          </p:cNvPr>
          <p:cNvPicPr/>
          <p:nvPr userDrawn="1"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967209" y="2124070"/>
            <a:ext cx="1159015" cy="1159015"/>
          </a:xfrm>
          <a:prstGeom prst="rect">
            <a:avLst/>
          </a:prstGeom>
        </p:spPr>
      </p:pic>
      <p:pic>
        <p:nvPicPr>
          <p:cNvPr id="7" name="rensheng2_16k_out4">
            <a:hlinkClick r:id="" action="ppaction://media"/>
          </p:cNvPr>
          <p:cNvPicPr/>
          <p:nvPr userDrawn="1"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967209" y="4545749"/>
            <a:ext cx="1219200" cy="1219200"/>
          </a:xfrm>
          <a:prstGeom prst="rect">
            <a:avLst/>
          </a:prstGeom>
        </p:spPr>
      </p:pic>
      <p:pic>
        <p:nvPicPr>
          <p:cNvPr id="9" name="图片 8" descr="upload_post_object_v2_9819653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381" y="1414902"/>
            <a:ext cx="4515645" cy="2333083"/>
          </a:xfrm>
          <a:prstGeom prst="rect">
            <a:avLst/>
          </a:prstGeom>
        </p:spPr>
      </p:pic>
      <p:pic>
        <p:nvPicPr>
          <p:cNvPr id="10" name="图片 9" descr="upload_post_object_v2_6020139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433" y="3913559"/>
            <a:ext cx="4485540" cy="2468552"/>
          </a:xfrm>
          <a:prstGeom prst="rect">
            <a:avLst/>
          </a:prstGeom>
        </p:spPr>
      </p:pic>
      <p:pic>
        <p:nvPicPr>
          <p:cNvPr id="11" name="图片 10" descr="upload_post_object_v2_8409760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390" y="1791206"/>
            <a:ext cx="3868402" cy="212235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77151" y="4952378"/>
            <a:ext cx="3930811" cy="1687806"/>
          </a:xfrm>
          <a:prstGeom prst="rect">
            <a:avLst/>
          </a:prstGeom>
          <a:solidFill>
            <a:srgbClr val="1D9ED2">
              <a:alpha val="100000"/>
            </a:srgbClr>
          </a:solidFill>
        </p:spPr>
        <p:txBody>
          <a:bodyPr wrap="square" rtlCol="0" anchor="t">
            <a:noAutofit/>
          </a:bodyPr>
          <a:p>
            <a:pPr>
              <a:lnSpc>
                <a:spcPct val="120000"/>
              </a:lnSpc>
            </a:pPr>
            <a:endParaRPr lang="zh-CN" sz="1600" b="0" u="none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20000"/>
              </a:lnSpc>
            </a:pPr>
            <a:r>
              <a:rPr lang="zh-CN" sz="1600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通过判断多个麦克风之间收到音频信号的相位差，来锁定主要目标声音方向，并减少其他声音干扰，提升声音清晰度和识别率</a:t>
            </a:r>
            <a:r>
              <a:rPr lang="zh-CN" altLang="en-US" sz="1600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zh-CN" altLang="en-US" sz="160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841781" y="4789767"/>
            <a:ext cx="2198589" cy="444159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>
                <a:solidFill>
                  <a:srgbClr val="000000"/>
                </a:solidFill>
              </a:rPr>
              <a:t>麦克风阵列</a:t>
            </a:r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711200" y="325438"/>
            <a:ext cx="9020175" cy="534988"/>
          </a:xfrm>
        </p:spPr>
        <p:txBody>
          <a:bodyPr wrap="square" lIns="25400" tIns="25400" rIns="25400" bIns="25400" anchor="ctr" anchorCtr="0">
            <a:noAutofit/>
          </a:bodyPr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</a:pPr>
            <a:r>
              <a:rPr lang="zh-CN" altLang="en-US" sz="2665" b="1" smtClean="0">
                <a:solidFill>
                  <a:srgbClr val="00A2E9"/>
                </a:solidFill>
                <a:latin typeface="微软雅黑" charset="0"/>
                <a:ea typeface="微软雅黑" charset="0"/>
                <a:cs typeface="Helvetica Neue" panose="02000503000000020004" charset="0"/>
              </a:rPr>
              <a:t>音频降噪</a:t>
            </a:r>
            <a:endParaRPr kumimoji="0" lang="zh-CN" altLang="en-US" sz="2665" b="1" i="0" u="none" strike="noStrike" kern="1200" cap="none" spc="0" normalizeH="0" baseline="0" noProof="1" smtClean="0">
              <a:solidFill>
                <a:srgbClr val="00A2E9"/>
              </a:solidFill>
              <a:latin typeface="微软雅黑" charset="0"/>
              <a:ea typeface="微软雅黑" charset="0"/>
              <a:cs typeface="Helvetica Neue" panose="020005030000000200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0655" y="954943"/>
            <a:ext cx="10482164" cy="1887678"/>
          </a:xfrm>
          <a:prstGeom prst="rect">
            <a:avLst/>
          </a:prstGeom>
          <a:solidFill>
            <a:srgbClr val="1D9ED2">
              <a:alpha val="100000"/>
            </a:srgbClr>
          </a:solidFill>
        </p:spPr>
        <p:txBody>
          <a:bodyPr wrap="square" rtlCol="0" anchor="t">
            <a:noAutofit/>
          </a:bodyPr>
          <a:p>
            <a:pPr algn="l">
              <a:lnSpc>
                <a:spcPct val="120000"/>
              </a:lnSpc>
            </a:pPr>
            <a:r>
              <a:rPr lang="zh-CN" altLang="en-US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       噪声抑制</a:t>
            </a:r>
            <a:r>
              <a:rPr lang="zh-CN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(NS – Noise suppression)</a:t>
            </a:r>
            <a:r>
              <a:rPr lang="zh-CN" altLang="en-US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技术是语音增强技术的重要部分，用于压制恼人的噪声并且增强人声，以获得更好的通话体验。</a:t>
            </a:r>
            <a:endParaRPr lang="zh-CN" altLang="en-US" b="0" u="none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l">
              <a:lnSpc>
                <a:spcPct val="120000"/>
              </a:lnSpc>
            </a:pPr>
            <a:r>
              <a:rPr lang="zh-CN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      </a:t>
            </a:r>
            <a:r>
              <a:rPr lang="zh-CN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在常规的</a:t>
            </a:r>
            <a:r>
              <a:rPr lang="en-US" altLang="zh-CN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NS</a:t>
            </a:r>
            <a:r>
              <a:rPr lang="zh-CN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算法</a:t>
            </a:r>
            <a:r>
              <a:rPr lang="zh-CN" altLang="en-US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之外</a:t>
            </a:r>
            <a:r>
              <a:rPr lang="zh-CN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，出门问问自研的深度神经网络降噪引擎，可进一步压制嘈杂环境、瞬时非平稳</a:t>
            </a:r>
            <a:r>
              <a:rPr lang="zh-CN" altLang="en-US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风和引擎</a:t>
            </a:r>
            <a:r>
              <a:rPr lang="zh-CN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声音等</a:t>
            </a:r>
            <a:r>
              <a:rPr lang="zh-CN" altLang="en-US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各类噪声</a:t>
            </a:r>
            <a:r>
              <a:rPr lang="zh-CN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zh-CN" altLang="en-US" b="0" u="none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通过数百小时的各类噪声和语音数据，训练出的降噪模型可以认识并区分噪声和人声。相较于传统的降噪算法，在噪声抑制和人声保真上都具有优势。</a:t>
            </a:r>
            <a:endParaRPr lang="zh-CN" b="0" u="none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等线" charset="0"/>
              <a:ea typeface="等线" charset="0"/>
              <a:cs typeface="等线" charset="0"/>
            </a:endParaRPr>
          </a:p>
        </p:txBody>
      </p:sp>
      <p:pic>
        <p:nvPicPr>
          <p:cNvPr id="8" name="kfc">
            <a:hlinkClick r:id="" action="ppaction://media"/>
          </p:cNvPr>
          <p:cNvPicPr/>
          <p:nvPr userDrawn="1"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rcRect/>
          <a:stretch>
            <a:fillRect/>
          </a:stretch>
        </p:blipFill>
        <p:spPr>
          <a:xfrm>
            <a:off x="2814752" y="2799700"/>
            <a:ext cx="1023546" cy="1023546"/>
          </a:xfrm>
          <a:prstGeom prst="rect">
            <a:avLst/>
          </a:prstGeom>
        </p:spPr>
      </p:pic>
      <p:pic>
        <p:nvPicPr>
          <p:cNvPr id="10" name="图片 9" descr="upload_post_object_v2_0694434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85" y="3958715"/>
            <a:ext cx="4274810" cy="2558865"/>
          </a:xfrm>
          <a:prstGeom prst="rect">
            <a:avLst/>
          </a:prstGeom>
        </p:spPr>
      </p:pic>
      <p:pic>
        <p:nvPicPr>
          <p:cNvPr id="11" name="图片 10" descr="upload_post_object_v2_5107315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519" y="3913559"/>
            <a:ext cx="4455436" cy="2558865"/>
          </a:xfrm>
          <a:prstGeom prst="rect">
            <a:avLst/>
          </a:prstGeom>
        </p:spPr>
      </p:pic>
      <p:pic>
        <p:nvPicPr>
          <p:cNvPr id="12" name="kfc_nndenoise">
            <a:hlinkClick r:id="" action="ppaction://media"/>
          </p:cNvPr>
          <p:cNvPicPr/>
          <p:nvPr userDrawn="1"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80768" y="2807320"/>
            <a:ext cx="1053650" cy="1053650"/>
          </a:xfrm>
          <a:prstGeom prst="rect">
            <a:avLst/>
          </a:prstGeom>
        </p:spPr>
      </p:pic>
      <p:sp>
        <p:nvSpPr>
          <p:cNvPr id="20" name="文本框 19"/>
          <p:cNvSpPr txBox="1"/>
          <p:nvPr userDrawn="1"/>
        </p:nvSpPr>
        <p:spPr>
          <a:xfrm>
            <a:off x="1836362" y="3145899"/>
            <a:ext cx="978390" cy="376304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处理前</a:t>
            </a:r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7902378" y="3130847"/>
            <a:ext cx="978390" cy="376304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处理后</a:t>
            </a:r>
            <a:endParaRPr lang="zh-CN" altLang="en-US"/>
          </a:p>
        </p:txBody>
      </p:sp>
      <p:sp>
        <p:nvSpPr>
          <p:cNvPr id="23" name="弧形 22"/>
          <p:cNvSpPr/>
          <p:nvPr userDrawn="1"/>
        </p:nvSpPr>
        <p:spPr>
          <a:xfrm rot="13200000">
            <a:off x="2814517" y="2992438"/>
            <a:ext cx="707451" cy="707451"/>
          </a:xfrm>
          <a:prstGeom prst="arc">
            <a:avLst/>
          </a:prstGeom>
          <a:ln w="38100" cap="flat" cmpd="sng" algn="ctr">
            <a:solidFill>
              <a:srgbClr val="00B0F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4" name="弧形 23"/>
          <p:cNvSpPr/>
          <p:nvPr userDrawn="1"/>
        </p:nvSpPr>
        <p:spPr>
          <a:xfrm rot="13200000">
            <a:off x="8887116" y="2968917"/>
            <a:ext cx="707451" cy="707451"/>
          </a:xfrm>
          <a:prstGeom prst="arc">
            <a:avLst/>
          </a:prstGeom>
          <a:ln w="38100" cap="flat" cmpd="sng" algn="ctr">
            <a:solidFill>
              <a:srgbClr val="00B0F0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半闭框 24"/>
          <p:cNvSpPr/>
          <p:nvPr userDrawn="1"/>
        </p:nvSpPr>
        <p:spPr>
          <a:xfrm>
            <a:off x="825500" y="1079500"/>
            <a:ext cx="254000" cy="206375"/>
          </a:xfrm>
          <a:prstGeom prst="halfFram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6" name="半闭框 25"/>
          <p:cNvSpPr/>
          <p:nvPr userDrawn="1"/>
        </p:nvSpPr>
        <p:spPr>
          <a:xfrm rot="10800000">
            <a:off x="10779125" y="2571750"/>
            <a:ext cx="333375" cy="190500"/>
          </a:xfrm>
          <a:prstGeom prst="halfFram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 descr="upload_post_object_v2_406918637"/>
          <p:cNvPicPr>
            <a:picLocks noChangeAspect="1"/>
          </p:cNvPicPr>
          <p:nvPr/>
        </p:nvPicPr>
        <p:blipFill>
          <a:blip r:embed="rId1">
            <a:alphaModFix amt="100000"/>
          </a:blip>
          <a:stretch>
            <a:fillRect/>
          </a:stretch>
        </p:blipFill>
        <p:spPr>
          <a:xfrm>
            <a:off x="79375" y="968375"/>
            <a:ext cx="12033250" cy="3349625"/>
          </a:xfrm>
          <a:prstGeom prst="rect">
            <a:avLst/>
          </a:prstGeom>
        </p:spPr>
      </p:pic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711200" y="325438"/>
            <a:ext cx="9020175" cy="534988"/>
          </a:xfrm>
        </p:spPr>
        <p:txBody>
          <a:bodyPr wrap="square" lIns="25400" tIns="25400" rIns="25400" bIns="25400" anchor="ctr" anchorCtr="0">
            <a:noAutofit/>
          </a:bodyPr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</a:pPr>
            <a:r>
              <a:rPr kumimoji="0" lang="en-US" altLang="zh-CN" sz="2665" b="1" i="0" u="none" strike="noStrike" kern="1200" cap="none" spc="0" normalizeH="0" baseline="0" noProof="1" smtClean="0">
                <a:solidFill>
                  <a:srgbClr val="00A2E9"/>
                </a:solidFill>
                <a:latin typeface="微软雅黑" charset="0"/>
                <a:ea typeface="微软雅黑" charset="0"/>
                <a:cs typeface="Helvetica Neue" panose="02000503000000020004" charset="0"/>
              </a:rPr>
              <a:t>AI</a:t>
            </a:r>
            <a:r>
              <a:rPr kumimoji="0" lang="zh-CN" altLang="en-US" sz="2665" b="1" i="0" u="none" strike="noStrike" kern="1200" cap="none" spc="0" normalizeH="0" baseline="0" noProof="1" smtClean="0">
                <a:solidFill>
                  <a:srgbClr val="00A2E9"/>
                </a:solidFill>
                <a:latin typeface="微软雅黑" charset="0"/>
                <a:ea typeface="微软雅黑" charset="0"/>
                <a:cs typeface="Helvetica Neue" panose="02000503000000020004" charset="0"/>
              </a:rPr>
              <a:t>降风噪</a:t>
            </a:r>
            <a:endParaRPr kumimoji="0" lang="zh-CN" altLang="en-US" sz="2665" b="1" i="0" u="none" strike="noStrike" kern="1200" cap="none" spc="0" normalizeH="0" baseline="0" noProof="1" smtClean="0">
              <a:solidFill>
                <a:srgbClr val="00A2E9"/>
              </a:solidFill>
              <a:latin typeface="微软雅黑" charset="0"/>
              <a:ea typeface="微软雅黑" charset="0"/>
              <a:cs typeface="Helvetica Neue" panose="02000503000000020004" charset="0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523875" y="1047750"/>
            <a:ext cx="11176000" cy="1301750"/>
          </a:xfrm>
          <a:prstGeom prst="rect">
            <a:avLst/>
          </a:prstGeom>
          <a:solidFill>
            <a:srgbClr val="808080">
              <a:alpha val="54000"/>
            </a:srgbClr>
          </a:solidFill>
        </p:spPr>
        <p:txBody>
          <a:bodyPr wrap="square" rtlCol="0">
            <a:noAutofit/>
          </a:bodyPr>
          <a:p>
            <a:r>
              <a:rPr lang="zh-CN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在</a:t>
            </a:r>
            <a:r>
              <a:rPr lang="zh-CN" altLang="en-US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针对高速行驶</a:t>
            </a:r>
            <a:r>
              <a:rPr lang="zh-CN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这一典型应用场景中，出门问问</a:t>
            </a:r>
            <a:r>
              <a:rPr lang="en-US" altLang="zh-CN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DSP</a:t>
            </a:r>
            <a:r>
              <a:rPr lang="zh-CN" altLang="en-US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算法</a:t>
            </a:r>
            <a:r>
              <a:rPr lang="zh-CN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针对性地进行了优化</a:t>
            </a:r>
            <a:r>
              <a:rPr lang="zh-CN" altLang="en-US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，</a:t>
            </a:r>
            <a:r>
              <a:rPr lang="zh-CN" altLang="en-US" sz="2400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采样海量风噪数量来训练，以及</a:t>
            </a:r>
            <a:r>
              <a:rPr lang="zh-CN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通过</a:t>
            </a:r>
            <a:r>
              <a:rPr lang="zh-CN" altLang="en-US" sz="2400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行驶关窗</a:t>
            </a:r>
            <a:r>
              <a:rPr lang="zh-CN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、</a:t>
            </a:r>
            <a:r>
              <a:rPr lang="zh-CN" altLang="en-US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半开窗，开</a:t>
            </a:r>
            <a:r>
              <a:rPr lang="zh-CN" altLang="en-US" sz="2400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  <a:sym typeface="+mn-ea"/>
              </a:rPr>
              <a:t>窗</a:t>
            </a:r>
            <a:r>
              <a:rPr lang="zh-CN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等各种场景的测试、优化和迭代，确保用户的语音清晰准确</a:t>
            </a:r>
            <a:r>
              <a:rPr lang="zh-CN" altLang="en-US" sz="2400" b="0" u="none">
                <a:solidFill>
                  <a:srgbClr val="F2F2F2"/>
                </a:solidFill>
                <a:latin typeface="等线" charset="0"/>
                <a:ea typeface="等线" charset="0"/>
                <a:cs typeface="等线" charset="0"/>
              </a:rPr>
              <a:t>、高度还原，实现更好人机交互体验。</a:t>
            </a:r>
            <a:endParaRPr lang="zh-CN" altLang="en-US" sz="2400">
              <a:solidFill>
                <a:srgbClr val="F2F2F2"/>
              </a:solidFill>
              <a:latin typeface="等线" charset="0"/>
              <a:ea typeface="等线" charset="0"/>
              <a:cs typeface="等线" charset="0"/>
            </a:endParaRPr>
          </a:p>
        </p:txBody>
      </p:sp>
      <p:pic>
        <p:nvPicPr>
          <p:cNvPr id="11" name="图片 10" descr="upload_post_object_v2_502950034"/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75261" y="4350071"/>
            <a:ext cx="5072574" cy="2077197"/>
          </a:xfrm>
          <a:prstGeom prst="rect">
            <a:avLst/>
          </a:prstGeom>
        </p:spPr>
      </p:pic>
      <p:pic>
        <p:nvPicPr>
          <p:cNvPr id="12" name="图片 11" descr="upload_post_object_v2_2370118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0" y="4349750"/>
            <a:ext cx="4937125" cy="2032000"/>
          </a:xfrm>
          <a:prstGeom prst="rect">
            <a:avLst/>
          </a:prstGeom>
        </p:spPr>
      </p:pic>
      <p:pic>
        <p:nvPicPr>
          <p:cNvPr id="7" name="ww_test_20km_f_dl">
            <a:hlinkClick r:id="" action="ppaction://media"/>
          </p:cNvPr>
          <p:cNvPicPr/>
          <p:nvPr userDrawn="1"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2053" y="4605958"/>
            <a:ext cx="1219200" cy="1219200"/>
          </a:xfrm>
          <a:prstGeom prst="rect">
            <a:avLst/>
          </a:prstGeom>
        </p:spPr>
      </p:pic>
      <p:pic>
        <p:nvPicPr>
          <p:cNvPr id="8" name="ww_test_20km_f_dl_out">
            <a:hlinkClick r:id="" action="ppaction://media"/>
          </p:cNvPr>
          <p:cNvPicPr/>
          <p:nvPr userDrawn="1"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61034" y="4605958"/>
            <a:ext cx="12192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upload_post_object_v2_5268809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3032125"/>
            <a:ext cx="5492750" cy="2619375"/>
          </a:xfrm>
          <a:prstGeom prst="rect">
            <a:avLst/>
          </a:prstGeom>
        </p:spPr>
      </p:pic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711200" y="325438"/>
            <a:ext cx="9020175" cy="534988"/>
          </a:xfrm>
        </p:spPr>
        <p:txBody>
          <a:bodyPr wrap="square" lIns="25400" tIns="25400" rIns="25400" bIns="25400" anchor="ctr" anchorCtr="0">
            <a:noAutofit/>
          </a:bodyPr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</a:pPr>
            <a:r>
              <a:rPr kumimoji="0" lang="zh-CN" altLang="en-US" sz="2665" b="1" i="0" u="none" strike="noStrike" kern="1200" cap="none" spc="0" normalizeH="0" baseline="0" noProof="1" smtClean="0">
                <a:solidFill>
                  <a:srgbClr val="00A2E9"/>
                </a:solidFill>
                <a:latin typeface="微软雅黑" charset="0"/>
                <a:ea typeface="微软雅黑" charset="0"/>
                <a:cs typeface="Helvetica Neue" panose="02000503000000020004" charset="0"/>
              </a:rPr>
              <a:t>回声消除 </a:t>
            </a:r>
            <a:r>
              <a:rPr kumimoji="0" lang="en-US" altLang="zh-CN" sz="2665" b="1" i="0" u="none" strike="noStrike" kern="1200" cap="none" spc="0" normalizeH="0" baseline="0" noProof="1" smtClean="0">
                <a:solidFill>
                  <a:srgbClr val="00A2E9"/>
                </a:solidFill>
                <a:latin typeface="微软雅黑" charset="0"/>
                <a:ea typeface="微软雅黑" charset="0"/>
                <a:cs typeface="Helvetica Neue" panose="02000503000000020004" charset="0"/>
              </a:rPr>
              <a:t>- </a:t>
            </a:r>
            <a:r>
              <a:rPr kumimoji="0" lang="zh-CN" altLang="en-US" sz="2665" b="1" i="0" u="none" strike="noStrike" kern="1200" cap="none" spc="0" normalizeH="0" baseline="0" noProof="1" smtClean="0">
                <a:solidFill>
                  <a:srgbClr val="00A2E9"/>
                </a:solidFill>
                <a:latin typeface="微软雅黑" charset="0"/>
                <a:ea typeface="微软雅黑" charset="0"/>
                <a:cs typeface="Helvetica Neue" panose="02000503000000020004" charset="0"/>
              </a:rPr>
              <a:t>在极其复杂的双讲场景下测试回声消除性能</a:t>
            </a:r>
            <a:endParaRPr kumimoji="0" lang="zh-CN" altLang="en-US" sz="2665" b="1" i="0" u="none" strike="noStrike" kern="1200" cap="none" spc="0" normalizeH="0" baseline="0" noProof="1" smtClean="0">
              <a:solidFill>
                <a:srgbClr val="00A2E9"/>
              </a:solidFill>
              <a:latin typeface="微软雅黑" charset="0"/>
              <a:ea typeface="微软雅黑" charset="0"/>
              <a:cs typeface="Helvetica Neue" panose="02000503000000020004" charset="0"/>
            </a:endParaRPr>
          </a:p>
        </p:txBody>
      </p:sp>
      <p:pic>
        <p:nvPicPr>
          <p:cNvPr id="3" name="ref">
            <a:hlinkClick r:id="" action="ppaction://media"/>
          </p:cNvPr>
          <p:cNvPicPr/>
          <p:nvPr userDrawn="1"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1667" y="2338917"/>
            <a:ext cx="952500" cy="952500"/>
          </a:xfrm>
          <a:prstGeom prst="rect">
            <a:avLst/>
          </a:prstGeom>
        </p:spPr>
      </p:pic>
      <p:pic>
        <p:nvPicPr>
          <p:cNvPr id="4" name="mic">
            <a:hlinkClick r:id="" action="ppaction://media"/>
          </p:cNvPr>
          <p:cNvPicPr/>
          <p:nvPr userDrawn="1"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2250" y="5630333"/>
            <a:ext cx="941917" cy="941917"/>
          </a:xfrm>
          <a:prstGeom prst="rect">
            <a:avLst/>
          </a:prstGeom>
        </p:spPr>
      </p:pic>
      <p:pic>
        <p:nvPicPr>
          <p:cNvPr id="5" name="out">
            <a:hlinkClick r:id="" action="ppaction://media"/>
          </p:cNvPr>
          <p:cNvPicPr/>
          <p:nvPr userDrawn="1"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36087" y="3736552"/>
            <a:ext cx="963083" cy="963083"/>
          </a:xfrm>
          <a:prstGeom prst="rect">
            <a:avLst/>
          </a:prstGeom>
        </p:spPr>
      </p:pic>
      <p:pic>
        <p:nvPicPr>
          <p:cNvPr id="17" name="图片 16" descr="upload_post_object_v2_1701544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8833" y="2286000"/>
            <a:ext cx="3037417" cy="1058333"/>
          </a:xfrm>
          <a:prstGeom prst="rect">
            <a:avLst/>
          </a:prstGeom>
        </p:spPr>
      </p:pic>
      <p:pic>
        <p:nvPicPr>
          <p:cNvPr id="18" name="图片 17" descr="upload_post_object_v2_7748000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8833" y="5429250"/>
            <a:ext cx="3481917" cy="1238250"/>
          </a:xfrm>
          <a:prstGeom prst="rect">
            <a:avLst/>
          </a:prstGeom>
        </p:spPr>
      </p:pic>
      <p:pic>
        <p:nvPicPr>
          <p:cNvPr id="19" name="图片 18" descr="upload_post_object_v2_6608753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7167" y="4434417"/>
            <a:ext cx="3164417" cy="1206500"/>
          </a:xfrm>
          <a:prstGeom prst="rect">
            <a:avLst/>
          </a:prstGeom>
        </p:spPr>
      </p:pic>
      <p:sp>
        <p:nvSpPr>
          <p:cNvPr id="22" name="文本框 21"/>
          <p:cNvSpPr txBox="1"/>
          <p:nvPr userDrawn="1"/>
        </p:nvSpPr>
        <p:spPr>
          <a:xfrm>
            <a:off x="1569424" y="2604022"/>
            <a:ext cx="1249328" cy="4214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000"/>
              <a:t>参考信号</a:t>
            </a:r>
            <a:endParaRPr lang="zh-CN" altLang="en-US" sz="200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1677536" y="5891185"/>
            <a:ext cx="1249328" cy="4214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000"/>
              <a:t>MIC</a:t>
            </a:r>
            <a:r>
              <a:rPr lang="zh-CN" altLang="en-US" sz="2000"/>
              <a:t>信号</a:t>
            </a:r>
            <a:endParaRPr lang="zh-CN" altLang="en-US" sz="2000"/>
          </a:p>
        </p:txBody>
      </p:sp>
      <p:sp>
        <p:nvSpPr>
          <p:cNvPr id="25" name="文本框 24"/>
          <p:cNvSpPr txBox="1"/>
          <p:nvPr userDrawn="1"/>
        </p:nvSpPr>
        <p:spPr>
          <a:xfrm>
            <a:off x="8599035" y="4007351"/>
            <a:ext cx="1249328" cy="4214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000"/>
              <a:t>处理</a:t>
            </a:r>
            <a:r>
              <a:rPr lang="en-US" altLang="zh-CN" sz="2000"/>
              <a:t>out</a:t>
            </a:r>
            <a:endParaRPr lang="zh-CN" altLang="en-US" sz="2000"/>
          </a:p>
        </p:txBody>
      </p:sp>
      <p:grpSp>
        <p:nvGrpSpPr>
          <p:cNvPr id="27" name="组合 26"/>
          <p:cNvGrpSpPr/>
          <p:nvPr userDrawn="1"/>
        </p:nvGrpSpPr>
        <p:grpSpPr>
          <a:xfrm>
            <a:off x="666750" y="936625"/>
            <a:ext cx="9937750" cy="1206500"/>
            <a:chOff x="1225" y="1475"/>
            <a:chExt cx="15650" cy="1900"/>
          </a:xfrm>
        </p:grpSpPr>
        <p:sp>
          <p:nvSpPr>
            <p:cNvPr id="26" name="圆角矩形 25"/>
            <p:cNvSpPr/>
            <p:nvPr userDrawn="1"/>
          </p:nvSpPr>
          <p:spPr>
            <a:xfrm>
              <a:off x="1225" y="1475"/>
              <a:ext cx="15650" cy="1825"/>
            </a:xfrm>
            <a:prstGeom prst="roundRect">
              <a:avLst/>
            </a:prstGeom>
            <a:solidFill>
              <a:srgbClr val="1D9ED2">
                <a:alpha val="100000"/>
              </a:srgbClr>
            </a:solidFill>
            <a:ln w="12700" cap="flat" cmpd="sng" algn="ctr">
              <a:solidFill>
                <a:srgbClr val="AEB5C0">
                  <a:alpha val="100000"/>
                </a:srgbClr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2" name="文本框 1"/>
            <p:cNvSpPr txBox="1"/>
            <p:nvPr userDrawn="1"/>
          </p:nvSpPr>
          <p:spPr>
            <a:xfrm>
              <a:off x="1375" y="1475"/>
              <a:ext cx="15025" cy="1900"/>
            </a:xfrm>
            <a:prstGeom prst="rect">
              <a:avLst/>
            </a:prstGeom>
          </p:spPr>
          <p:txBody>
            <a:bodyPr wrap="square" rtlCol="0">
              <a:noAutofit/>
            </a:bodyPr>
            <a:p>
              <a:pPr>
                <a:lnSpc>
                  <a:spcPct val="150000"/>
                </a:lnSpc>
              </a:pPr>
              <a:r>
                <a:rPr lang="zh-CN" u="none">
                  <a:solidFill>
                    <a:srgbClr val="FFFFFF"/>
                  </a:solidFill>
                  <a:latin typeface="微软雅黑" charset="0"/>
                  <a:ea typeface="微软雅黑" charset="0"/>
                  <a:cs typeface="微软雅黑" charset="0"/>
                </a:rPr>
                <a:t> 消除设备自身的干扰</a:t>
              </a:r>
              <a:endParaRPr lang="zh-CN" altLang="en-US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>
                  <a:solidFill>
                    <a:srgbClr val="FFFFFF"/>
                  </a:solidFill>
                  <a:latin typeface="微软雅黑" charset="0"/>
                  <a:ea typeface="微软雅黑" charset="0"/>
                  <a:cs typeface="微软雅黑" charset="0"/>
                </a:rPr>
                <a:t> 线性</a:t>
              </a:r>
              <a:r>
                <a:rPr lang="en-US" altLang="zh-CN">
                  <a:solidFill>
                    <a:srgbClr val="FFFFFF"/>
                  </a:solidFill>
                  <a:latin typeface="微软雅黑" charset="0"/>
                  <a:ea typeface="微软雅黑" charset="0"/>
                  <a:cs typeface="微软雅黑" charset="0"/>
                </a:rPr>
                <a:t>/</a:t>
              </a:r>
              <a:r>
                <a:rPr lang="zh-CN" altLang="en-US">
                  <a:solidFill>
                    <a:srgbClr val="FFFFFF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非线性</a:t>
              </a:r>
              <a:r>
                <a:rPr lang="zh-CN" altLang="en-US">
                  <a:solidFill>
                    <a:srgbClr val="FFFFFF"/>
                  </a:solidFill>
                  <a:latin typeface="微软雅黑" charset="0"/>
                  <a:ea typeface="微软雅黑" charset="0"/>
                  <a:cs typeface="微软雅黑" charset="0"/>
                </a:rPr>
                <a:t>回声消除 –在自适应滤波器基础上，</a:t>
              </a:r>
              <a:r>
                <a:rPr lang="zh-CN" altLang="en-US">
                  <a:solidFill>
                    <a:srgbClr val="FFFFFF"/>
                  </a:solidFill>
                  <a:latin typeface="微软雅黑" charset="0"/>
                  <a:ea typeface="微软雅黑" charset="0"/>
                  <a:cs typeface="微软雅黑" charset="0"/>
                  <a:sym typeface="+mn-ea"/>
                </a:rPr>
                <a:t>再引入问问自研深度学习，可提升双讲效果。</a:t>
              </a:r>
              <a:endParaRPr lang="zh-CN" altLang="en-US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4" dur="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>
                <p:cTn id="1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1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AI降噪算法框架（传统信号处理 + 深度学习）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</a:fld>
            <a:endParaRPr lang="zh-CN"/>
          </a:p>
        </p:txBody>
      </p:sp>
      <p:sp>
        <p:nvSpPr>
          <p:cNvPr id="56" name="文本框 55"/>
          <p:cNvSpPr txBox="1"/>
          <p:nvPr/>
        </p:nvSpPr>
        <p:spPr>
          <a:xfrm>
            <a:off x="883099" y="941059"/>
            <a:ext cx="5040560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414143"/>
                </a:solidFill>
                <a:latin typeface="+mn-lt"/>
                <a:ea typeface="微软雅黑" charset="-122"/>
                <a:sym typeface="+mn-ea"/>
              </a:rPr>
              <a:t>传统信号处理</a:t>
            </a:r>
            <a:endParaRPr lang="zh-CN" altLang="en-US" sz="1600" dirty="0">
              <a:solidFill>
                <a:srgbClr val="414143"/>
              </a:solidFill>
              <a:latin typeface="+mn-lt"/>
              <a:ea typeface="微软雅黑" charset="-122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14143"/>
                </a:solidFill>
                <a:latin typeface="+mn-lt"/>
                <a:ea typeface="微软雅黑" charset="-122"/>
                <a:sym typeface="+mn-ea"/>
              </a:rPr>
              <a:t>基于对信号的理解，采用人工规则编制算法</a:t>
            </a:r>
            <a:endParaRPr lang="zh-CN" altLang="en-US" sz="1200" dirty="0">
              <a:solidFill>
                <a:srgbClr val="414143"/>
              </a:solidFill>
              <a:latin typeface="+mn-lt"/>
              <a:ea typeface="微软雅黑" charset="-122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14143"/>
                </a:solidFill>
                <a:latin typeface="+mn-lt"/>
                <a:ea typeface="微软雅黑" charset="-122"/>
                <a:sym typeface="+mn-ea"/>
              </a:rPr>
              <a:t>规则很难编制很细</a:t>
            </a:r>
            <a:endParaRPr lang="zh-CN" altLang="en-US" sz="1200" dirty="0">
              <a:solidFill>
                <a:srgbClr val="414143"/>
              </a:solidFill>
              <a:latin typeface="+mn-lt"/>
              <a:ea typeface="微软雅黑" charset="-122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14143"/>
                </a:solidFill>
                <a:latin typeface="+mn-lt"/>
                <a:ea typeface="微软雅黑" charset="-122"/>
                <a:sym typeface="+mn-ea"/>
              </a:rPr>
              <a:t>存在需要估计的参数</a:t>
            </a:r>
            <a:endParaRPr lang="en-US" altLang="zh-CN" sz="1000" dirty="0">
              <a:solidFill>
                <a:srgbClr val="414143"/>
              </a:solidFill>
              <a:latin typeface="+mn-lt"/>
              <a:ea typeface="微软雅黑" charset="-122"/>
              <a:sym typeface="+mn-ea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endParaRPr lang="zh-CN" altLang="en-US" sz="1600" dirty="0">
              <a:solidFill>
                <a:srgbClr val="414143"/>
              </a:solidFill>
              <a:latin typeface="+mn-lt"/>
              <a:ea typeface="微软雅黑" charset="-122"/>
            </a:endParaRPr>
          </a:p>
          <a:p>
            <a:r>
              <a:rPr lang="zh-CN" altLang="en-US" sz="1600" dirty="0">
                <a:solidFill>
                  <a:srgbClr val="414143"/>
                </a:solidFill>
                <a:latin typeface="+mn-lt"/>
                <a:ea typeface="微软雅黑" charset="-122"/>
                <a:sym typeface="+mn-ea"/>
              </a:rPr>
              <a:t>深度学习</a:t>
            </a:r>
            <a:endParaRPr lang="zh-CN" altLang="en-US" sz="1600" dirty="0">
              <a:solidFill>
                <a:srgbClr val="414143"/>
              </a:solidFill>
              <a:latin typeface="+mn-lt"/>
              <a:ea typeface="微软雅黑" charset="-122"/>
              <a:sym typeface="+mn-ea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14143"/>
                </a:solidFill>
                <a:latin typeface="+mn-lt"/>
                <a:ea typeface="微软雅黑" charset="-122"/>
                <a:sym typeface="+mn-ea"/>
              </a:rPr>
              <a:t>从大量数据中自动学习规则</a:t>
            </a:r>
            <a:endParaRPr lang="zh-CN" altLang="en-US" sz="1200" dirty="0">
              <a:solidFill>
                <a:srgbClr val="414143"/>
              </a:solidFill>
              <a:latin typeface="+mn-lt"/>
              <a:ea typeface="微软雅黑" charset="-122"/>
              <a:sym typeface="+mn-ea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14143"/>
                </a:solidFill>
                <a:latin typeface="+mn-lt"/>
                <a:ea typeface="微软雅黑" charset="-122"/>
                <a:sym typeface="+mn-ea"/>
              </a:rPr>
              <a:t>对未参与训练的噪声处理效果不好（泛化性问题）</a:t>
            </a:r>
            <a:endParaRPr lang="zh-CN" altLang="en-US" sz="1200" dirty="0">
              <a:solidFill>
                <a:srgbClr val="414143"/>
              </a:solidFill>
              <a:latin typeface="+mn-lt"/>
              <a:ea typeface="微软雅黑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239244" y="940754"/>
            <a:ext cx="5211383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rgbClr val="414143"/>
                </a:solidFill>
                <a:latin typeface="+mn-lt"/>
                <a:ea typeface="微软雅黑" charset="-122"/>
                <a:cs typeface="+mn-lt"/>
                <a:sym typeface="+mn-ea"/>
              </a:rPr>
              <a:t>传统信号处理+深度学习</a:t>
            </a:r>
            <a:endParaRPr lang="zh-CN" altLang="en-US" sz="1000" dirty="0">
              <a:solidFill>
                <a:srgbClr val="414143"/>
              </a:solidFill>
              <a:latin typeface="+mn-lt"/>
              <a:ea typeface="微软雅黑" charset="-122"/>
              <a:cs typeface="+mn-lt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14143"/>
                </a:solidFill>
                <a:latin typeface="+mn-lt"/>
                <a:ea typeface="微软雅黑" charset="-122"/>
                <a:cs typeface="+mn-lt"/>
                <a:sym typeface="+mn-ea"/>
              </a:rPr>
              <a:t>将传统信号处理中的知识加入深度学习中，提升深度学习的泛化性能</a:t>
            </a:r>
            <a:endParaRPr lang="zh-CN" altLang="en-US" sz="1200" dirty="0">
              <a:solidFill>
                <a:srgbClr val="414143"/>
              </a:solidFill>
              <a:latin typeface="+mn-lt"/>
              <a:ea typeface="微软雅黑" charset="-122"/>
              <a:cs typeface="+mn-lt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14143"/>
                </a:solidFill>
                <a:latin typeface="+mn-lt"/>
                <a:ea typeface="微软雅黑" charset="-122"/>
                <a:cs typeface="+mn-lt"/>
                <a:sym typeface="+mn-ea"/>
              </a:rPr>
              <a:t>采用深度学习帮助传统信号处理估计参数</a:t>
            </a:r>
            <a:endParaRPr lang="en-US" altLang="zh-CN" sz="1200" dirty="0">
              <a:solidFill>
                <a:srgbClr val="414143"/>
              </a:solidFill>
              <a:latin typeface="+mn-lt"/>
              <a:ea typeface="微软雅黑" charset="-122"/>
              <a:cs typeface="+mn-lt"/>
              <a:sym typeface="+mn-ea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14143"/>
                </a:solidFill>
                <a:latin typeface="+mn-lt"/>
                <a:ea typeface="微软雅黑" charset="-122"/>
                <a:cs typeface="+mn-lt"/>
              </a:rPr>
              <a:t>“两者兼融”，兼顾传统信号处理的保真性和深度学习的非稳态噪声抑制能力</a:t>
            </a:r>
            <a:endParaRPr lang="en-US" altLang="zh-CN" sz="1200" dirty="0">
              <a:solidFill>
                <a:srgbClr val="414143"/>
              </a:solidFill>
              <a:latin typeface="+mn-lt"/>
              <a:ea typeface="微软雅黑" charset="-122"/>
              <a:cs typeface="+mn-lt"/>
            </a:endParaRPr>
          </a:p>
          <a:p>
            <a:pPr marL="381000" indent="-38100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414143"/>
                </a:solidFill>
                <a:latin typeface="+mn-lt"/>
                <a:ea typeface="微软雅黑" charset="-122"/>
                <a:cs typeface="+mn-lt"/>
              </a:rPr>
              <a:t>很好的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微软雅黑" charset="-122"/>
                <a:cs typeface="+mn-lt"/>
              </a:rPr>
              <a:t>去除非稳态噪声</a:t>
            </a:r>
            <a:r>
              <a:rPr lang="zh-CN" altLang="en-US" sz="1200" dirty="0">
                <a:solidFill>
                  <a:srgbClr val="414143"/>
                </a:solidFill>
                <a:latin typeface="+mn-lt"/>
                <a:ea typeface="微软雅黑" charset="-122"/>
                <a:cs typeface="+mn-lt"/>
              </a:rPr>
              <a:t>的同时保证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微软雅黑" charset="-122"/>
                <a:cs typeface="+mn-lt"/>
              </a:rPr>
              <a:t>语音的较小失真</a:t>
            </a:r>
            <a:r>
              <a:rPr lang="zh-CN" altLang="en-US" sz="1200" dirty="0">
                <a:solidFill>
                  <a:srgbClr val="414143"/>
                </a:solidFill>
                <a:latin typeface="+mn-lt"/>
                <a:ea typeface="微软雅黑" charset="-122"/>
                <a:cs typeface="+mn-lt"/>
              </a:rPr>
              <a:t>，听感更自然</a:t>
            </a:r>
            <a:endParaRPr lang="zh-CN" altLang="en-US" sz="1000" dirty="0">
              <a:solidFill>
                <a:srgbClr val="414143"/>
              </a:solidFill>
              <a:latin typeface="+mn-lt"/>
              <a:ea typeface="微软雅黑" charset="-122"/>
              <a:cs typeface="+mn-lt"/>
            </a:endParaRPr>
          </a:p>
          <a:p>
            <a:pPr marL="381000" indent="-381000"/>
            <a:endParaRPr lang="zh-CN" altLang="en-US" sz="1000" dirty="0">
              <a:solidFill>
                <a:srgbClr val="414143"/>
              </a:solidFill>
              <a:latin typeface="+mn-lt"/>
              <a:ea typeface="微软雅黑" charset="-122"/>
              <a:cs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5680" y="3535045"/>
            <a:ext cx="16052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夹杂键盘</a:t>
            </a:r>
            <a:r>
              <a:rPr lang="zh-CN" altLang="en-US"/>
              <a:t>原始声音</a:t>
            </a:r>
            <a:endParaRPr lang="zh-CN" altLang="en-US"/>
          </a:p>
        </p:txBody>
      </p:sp>
      <p:pic>
        <p:nvPicPr>
          <p:cNvPr id="5" name="keyboard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1640" y="3442335"/>
            <a:ext cx="464185" cy="4641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77340" y="413766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传统降噪</a:t>
            </a:r>
            <a:endParaRPr lang="zh-CN" altLang="en-US"/>
          </a:p>
        </p:txBody>
      </p:sp>
      <p:pic>
        <p:nvPicPr>
          <p:cNvPr id="7" name="keyboard_omlsa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1640" y="4044950"/>
            <a:ext cx="464185" cy="4641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9340" y="4726305"/>
            <a:ext cx="17221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问问小模型</a:t>
            </a:r>
            <a:r>
              <a:rPr lang="en-US" altLang="zh-CN"/>
              <a:t>AI</a:t>
            </a:r>
            <a:r>
              <a:rPr lang="zh-CN" altLang="en-US">
                <a:ea typeface="宋体" charset="0"/>
              </a:rPr>
              <a:t>降噪（适用于各种低功耗、低资源的场景）</a:t>
            </a:r>
            <a:endParaRPr lang="zh-CN" altLang="en-US">
              <a:ea typeface="宋体" charset="0"/>
            </a:endParaRPr>
          </a:p>
        </p:txBody>
      </p:sp>
      <p:pic>
        <p:nvPicPr>
          <p:cNvPr id="9" name="keyboard_tinymodel">
            <a:hlinkClick r:id="" action="ppaction://media"/>
          </p:cNvPr>
          <p:cNvPicPr/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1640" y="4862830"/>
            <a:ext cx="464185" cy="4641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69340" y="5731510"/>
            <a:ext cx="172212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问问大模型</a:t>
            </a:r>
            <a:r>
              <a:rPr lang="en-US" altLang="zh-CN"/>
              <a:t>AI</a:t>
            </a:r>
            <a:r>
              <a:rPr lang="zh-CN" altLang="en-US">
                <a:ea typeface="宋体" charset="0"/>
              </a:rPr>
              <a:t>降噪（适用于手机、</a:t>
            </a:r>
            <a:r>
              <a:rPr lang="en-US" altLang="zh-CN">
                <a:ea typeface="宋体" charset="0"/>
              </a:rPr>
              <a:t>PC</a:t>
            </a:r>
            <a:r>
              <a:rPr lang="zh-CN" altLang="en-US">
                <a:ea typeface="宋体" charset="0"/>
              </a:rPr>
              <a:t>等资源充足的场景）</a:t>
            </a:r>
            <a:endParaRPr lang="zh-CN" altLang="en-US">
              <a:ea typeface="宋体" charset="0"/>
            </a:endParaRPr>
          </a:p>
        </p:txBody>
      </p:sp>
      <p:pic>
        <p:nvPicPr>
          <p:cNvPr id="17" name="keyboard_hugemodel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61640" y="5801360"/>
            <a:ext cx="464185" cy="464185"/>
          </a:xfrm>
          <a:prstGeom prst="rect">
            <a:avLst/>
          </a:prstGeom>
        </p:spPr>
      </p:pic>
      <p:pic>
        <p:nvPicPr>
          <p:cNvPr id="18" name="公交车站测试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71005" y="3442335"/>
            <a:ext cx="464185" cy="46418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4947920" y="3537585"/>
            <a:ext cx="14274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公交站</a:t>
            </a:r>
            <a:r>
              <a:rPr lang="zh-CN" altLang="en-US"/>
              <a:t>原始声音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481320" y="419100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传统降噪</a:t>
            </a:r>
            <a:endParaRPr lang="zh-CN" altLang="en-US"/>
          </a:p>
        </p:txBody>
      </p:sp>
      <p:pic>
        <p:nvPicPr>
          <p:cNvPr id="37" name="公交车站测试_omlsa">
            <a:hlinkClick r:id="" action="ppaction://media"/>
          </p:cNvPr>
          <p:cNvPicPr/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70370" y="4109720"/>
            <a:ext cx="464185" cy="46418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779645" y="4914900"/>
            <a:ext cx="159575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问问小模型</a:t>
            </a:r>
            <a:r>
              <a:rPr lang="en-US" altLang="zh-CN"/>
              <a:t>AI</a:t>
            </a:r>
            <a:r>
              <a:rPr lang="zh-CN" altLang="en-US">
                <a:ea typeface="宋体" charset="0"/>
              </a:rPr>
              <a:t>降噪</a:t>
            </a:r>
            <a:endParaRPr lang="zh-CN" altLang="en-US">
              <a:ea typeface="宋体" charset="0"/>
            </a:endParaRPr>
          </a:p>
        </p:txBody>
      </p:sp>
      <p:pic>
        <p:nvPicPr>
          <p:cNvPr id="39" name="公交车站测试_tinymodel">
            <a:hlinkClick r:id="" action="ppaction://media"/>
          </p:cNvPr>
          <p:cNvPicPr/>
          <p:nvPr>
            <a:audi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70370" y="4815205"/>
            <a:ext cx="464185" cy="464185"/>
          </a:xfrm>
          <a:prstGeom prst="rect">
            <a:avLst/>
          </a:prstGeom>
        </p:spPr>
      </p:pic>
      <p:pic>
        <p:nvPicPr>
          <p:cNvPr id="40" name="公交车站测试_hugemodel">
            <a:hlinkClick r:id="" action="ppaction://media"/>
          </p:cNvPr>
          <p:cNvPicPr/>
          <p:nvPr>
            <a:audi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770370" y="5866765"/>
            <a:ext cx="464185" cy="46418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4864100" y="5944870"/>
            <a:ext cx="159575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问问大模型</a:t>
            </a:r>
            <a:r>
              <a:rPr lang="en-US" altLang="zh-CN"/>
              <a:t>AI</a:t>
            </a:r>
            <a:r>
              <a:rPr lang="zh-CN" altLang="en-US">
                <a:ea typeface="宋体" charset="0"/>
              </a:rPr>
              <a:t>降噪</a:t>
            </a:r>
            <a:endParaRPr lang="zh-CN" altLang="en-US">
              <a:ea typeface="宋体" charset="0"/>
            </a:endParaRPr>
          </a:p>
        </p:txBody>
      </p:sp>
      <p:pic>
        <p:nvPicPr>
          <p:cNvPr id="42" name="kfc">
            <a:hlinkClick r:id="" action="ppaction://media"/>
          </p:cNvPr>
          <p:cNvPicPr/>
          <p:nvPr>
            <a:audioFile r:link="rId18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48950" y="3500120"/>
            <a:ext cx="464185" cy="464185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8970010" y="3578860"/>
            <a:ext cx="1249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KFC</a:t>
            </a:r>
            <a:r>
              <a:rPr lang="zh-CN" altLang="en-US"/>
              <a:t>原始声音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414510" y="4246245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传统降噪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8712835" y="4970145"/>
            <a:ext cx="159575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问问小模型</a:t>
            </a:r>
            <a:r>
              <a:rPr lang="en-US" altLang="zh-CN"/>
              <a:t>AI</a:t>
            </a:r>
            <a:r>
              <a:rPr lang="zh-CN" altLang="en-US">
                <a:ea typeface="宋体" charset="0"/>
              </a:rPr>
              <a:t>降噪</a:t>
            </a:r>
            <a:endParaRPr lang="zh-CN" altLang="en-US">
              <a:ea typeface="宋体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797290" y="6000115"/>
            <a:ext cx="159575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问问大模型</a:t>
            </a:r>
            <a:r>
              <a:rPr lang="en-US" altLang="zh-CN"/>
              <a:t>AI</a:t>
            </a:r>
            <a:r>
              <a:rPr lang="zh-CN" altLang="en-US">
                <a:ea typeface="宋体" charset="0"/>
              </a:rPr>
              <a:t>降噪</a:t>
            </a:r>
            <a:endParaRPr lang="zh-CN" altLang="en-US">
              <a:ea typeface="宋体" charset="0"/>
            </a:endParaRPr>
          </a:p>
        </p:txBody>
      </p:sp>
      <p:pic>
        <p:nvPicPr>
          <p:cNvPr id="48" name="kfc_tinymodel">
            <a:hlinkClick r:id="" action="ppaction://media"/>
          </p:cNvPr>
          <p:cNvPicPr/>
          <p:nvPr>
            <a:audioFile r:link="rId20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77525" y="4907915"/>
            <a:ext cx="464185" cy="464185"/>
          </a:xfrm>
          <a:prstGeom prst="rect">
            <a:avLst/>
          </a:prstGeom>
        </p:spPr>
      </p:pic>
      <p:pic>
        <p:nvPicPr>
          <p:cNvPr id="49" name="kfc_omlsa">
            <a:hlinkClick r:id="" action="ppaction://media"/>
          </p:cNvPr>
          <p:cNvPicPr/>
          <p:nvPr>
            <a:audioFile r:link="rId22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48950" y="4167505"/>
            <a:ext cx="464185" cy="464185"/>
          </a:xfrm>
          <a:prstGeom prst="rect">
            <a:avLst/>
          </a:prstGeom>
        </p:spPr>
      </p:pic>
      <p:pic>
        <p:nvPicPr>
          <p:cNvPr id="51" name="kfc_hugemodel">
            <a:hlinkClick r:id="" action="ppaction://media"/>
          </p:cNvPr>
          <p:cNvPicPr/>
          <p:nvPr>
            <a:audioFile r:link="rId24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677525" y="5859780"/>
            <a:ext cx="464185" cy="464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>
                <p:cTn id="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>
                <p:cTn id="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audio>
              <p:cMediaNode>
                <p:cTn id="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>
                <p:cTn id="10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>
                <p:cTn id="1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df91a552-aff0-41ea-b963-f647a45c310e}"/>
</p:tagLst>
</file>

<file path=ppt/tags/tag2.xml><?xml version="1.0" encoding="utf-8"?>
<p:tagLst xmlns:p="http://schemas.openxmlformats.org/presentationml/2006/main">
  <p:tag name="KSO_WM_UNIT_TABLE_BEAUTIFY" val="smartTable{84e8a476-7ddf-49dd-97e4-dc7d3fd7401b}"/>
</p:tagLst>
</file>

<file path=ppt/theme/theme1.xml><?xml version="1.0" encoding="utf-8"?>
<a:theme xmlns:a="http://schemas.openxmlformats.org/drawingml/2006/main" name="webwppDef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​​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6189</Words>
  <Application>WPS 文字</Application>
  <PresentationFormat>宽屏</PresentationFormat>
  <Paragraphs>671</Paragraphs>
  <Slides>24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9" baseType="lpstr">
      <vt:lpstr>Arial</vt:lpstr>
      <vt:lpstr>宋体</vt:lpstr>
      <vt:lpstr>Wingdings</vt:lpstr>
      <vt:lpstr>Arial</vt:lpstr>
      <vt:lpstr>Calibri</vt:lpstr>
      <vt:lpstr>Helvetica Neue</vt:lpstr>
      <vt:lpstr>微软雅黑</vt:lpstr>
      <vt:lpstr>汉仪旗黑</vt:lpstr>
      <vt:lpstr>Noto Sans Symbols</vt:lpstr>
      <vt:lpstr>苹方-简</vt:lpstr>
      <vt:lpstr>Helvetica Neue Light</vt:lpstr>
      <vt:lpstr>Lantinghei SC Extralight</vt:lpstr>
      <vt:lpstr>宋体</vt:lpstr>
      <vt:lpstr>汉仪书宋二KW</vt:lpstr>
      <vt:lpstr>微软雅黑</vt:lpstr>
      <vt:lpstr>等线</vt:lpstr>
      <vt:lpstr>Arial Regular</vt:lpstr>
      <vt:lpstr>Arial Bold</vt:lpstr>
      <vt:lpstr>KaiTi</vt:lpstr>
      <vt:lpstr>Helvetica Neue</vt:lpstr>
      <vt:lpstr>Arial Unicode MS</vt:lpstr>
      <vt:lpstr>汉仪中等线KW</vt:lpstr>
      <vt:lpstr>汉仪楷体KW</vt:lpstr>
      <vt:lpstr>webwppDefTheme</vt:lpstr>
      <vt:lpstr>Office Theme</vt:lpstr>
      <vt:lpstr>PowerPoint 演示文稿</vt:lpstr>
      <vt:lpstr>出门问问公司简介</vt:lpstr>
      <vt:lpstr>浓厚的技术基因</vt:lpstr>
      <vt:lpstr>PowerPoint 演示文稿</vt:lpstr>
      <vt:lpstr>麦克风阵列(Beamforming)</vt:lpstr>
      <vt:lpstr>音频降噪</vt:lpstr>
      <vt:lpstr>AI降风噪</vt:lpstr>
      <vt:lpstr>回声消除 - 在极其复杂的双讲场景下测试回声消除性能</vt:lpstr>
      <vt:lpstr>AI降噪算法框架（传统信号处理 + 深度学习）</vt:lpstr>
      <vt:lpstr>语音唤醒自定义模型：OVKWS模型</vt:lpstr>
      <vt:lpstr>PowerPoint 演示文稿</vt:lpstr>
      <vt:lpstr>核心算法与硬件平台深度整合，打造TWS耳机整套解决方案</vt:lpstr>
      <vt:lpstr>成熟的系统集成能力，灵活的产品定制能力</vt:lpstr>
      <vt:lpstr>TWS耳机解决方案的算法性能指标</vt:lpstr>
      <vt:lpstr>成熟的TWS耳机信号处理测试体系</vt:lpstr>
      <vt:lpstr>TWS耳机竞品横向测试对比</vt:lpstr>
      <vt:lpstr>TWS耳机解决方案支持多款硬件平台</vt:lpstr>
      <vt:lpstr>PowerPoint 演示文稿</vt:lpstr>
      <vt:lpstr>PowerPoint 演示文稿</vt:lpstr>
      <vt:lpstr>问问降噪算法植入无线麦</vt:lpstr>
      <vt:lpstr>AI降风噪智能头盔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熊涛</cp:lastModifiedBy>
  <cp:revision>181</cp:revision>
  <dcterms:created xsi:type="dcterms:W3CDTF">2023-01-03T03:01:30Z</dcterms:created>
  <dcterms:modified xsi:type="dcterms:W3CDTF">2023-01-03T03:01:30Z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2052-5.1.1.7662</vt:lpwstr>
  </property>
  <property fmtid="{D5CDD505-2E9C-101B-9397-08002B2CF9AE}" pid="3" name="ICV">
    <vt:lpwstr>DB80D55ECF05CE93899AB3636C3AD761</vt:lpwstr>
  </property>
</Properties>
</file>